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12332" r:id="rId2"/>
    <p:sldId id="12951" r:id="rId3"/>
    <p:sldId id="12901" r:id="rId4"/>
    <p:sldId id="12891" r:id="rId5"/>
    <p:sldId id="12735" r:id="rId6"/>
    <p:sldId id="12996" r:id="rId7"/>
    <p:sldId id="12946" r:id="rId8"/>
    <p:sldId id="12336" r:id="rId9"/>
    <p:sldId id="12337" r:id="rId10"/>
    <p:sldId id="12338" r:id="rId11"/>
    <p:sldId id="12340" r:id="rId12"/>
    <p:sldId id="11432" r:id="rId13"/>
    <p:sldId id="12343" r:id="rId14"/>
    <p:sldId id="10979" r:id="rId15"/>
    <p:sldId id="12342" r:id="rId16"/>
    <p:sldId id="12398" r:id="rId17"/>
    <p:sldId id="10991" r:id="rId18"/>
    <p:sldId id="13025" r:id="rId19"/>
    <p:sldId id="10349" r:id="rId20"/>
    <p:sldId id="12221" r:id="rId21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A2A"/>
    <a:srgbClr val="FF5757"/>
    <a:srgbClr val="021034"/>
    <a:srgbClr val="FF2D2D"/>
    <a:srgbClr val="B9A513"/>
    <a:srgbClr val="EDD169"/>
    <a:srgbClr val="F8B278"/>
    <a:srgbClr val="EF7139"/>
    <a:srgbClr val="EC5714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78894" autoAdjust="0"/>
  </p:normalViewPr>
  <p:slideViewPr>
    <p:cSldViewPr snapToGrid="0">
      <p:cViewPr varScale="1">
        <p:scale>
          <a:sx n="67" d="100"/>
          <a:sy n="67" d="100"/>
        </p:scale>
        <p:origin x="15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7D3B-B472-4395-862C-8E6DDEA861B6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738A-2B02-4DD3-A6A7-9BEC2AFAFB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32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5D74F9-3335-4EAA-BA6B-66D397A35157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A668139-E505-4012-A9CE-61542A11D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7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83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22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61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24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97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49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376DEA-21D1-46D7-A95D-78A11025006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81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0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649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433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6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042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dirty="0"/>
              <a:t>Réservez votre entretien à l’adresse qui s’affiche à l’écran. Et je vous dis à très bientôt.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8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83880ED0-FA81-4934-9FAE-C3F1FBAD1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47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FF5757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03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5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cap="none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04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8139-E505-4012-A9CE-61542A11DD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6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A387AF48-E0FB-4308-9C88-E7E1D572F62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EC3244C0-D13B-405A-89E0-5C328E16150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3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6DDD44B-F6A6-42E9-A992-CBCFB27EAA2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75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C368C6D-C76B-40A6-BD1D-85BA724942E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5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8E55E909-15B6-4378-A743-9B3BE7F36B8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8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CDFCA411-99F6-4980-8F1D-06685F34532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975BB9C-7EE3-4C07-9432-4CD0EC521CE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4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7A1F22EF-0375-4A0E-B476-7E4109CAA5D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0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200" b="1" i="0" kern="1200" dirty="0">
                <a:solidFill>
                  <a:srgbClr val="FF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11" y="2052917"/>
            <a:ext cx="8946541" cy="4195481"/>
          </a:xfrm>
        </p:spPr>
        <p:txBody>
          <a:bodyPr/>
          <a:lstStyle>
            <a:lvl1pPr>
              <a:buClr>
                <a:schemeClr val="accent1"/>
              </a:buClr>
              <a:defRPr sz="2200">
                <a:solidFill>
                  <a:srgbClr val="FF5757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5757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FF5757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5757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FF5757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8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0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ED3A4FF2-93EA-492B-9849-D765CA93C56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673BF98B-7014-469A-AC18-22EF03EAF86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2EFCC8D1-6AC7-4FDF-B6BA-5FCB5F5C7049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4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D837E3AD-6E28-474C-8A33-8D114FC709C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85D224C-5E64-441C-AA5D-7FF89D97811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3/9/2021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0621585" y="6360731"/>
            <a:ext cx="1460218" cy="455065"/>
            <a:chOff x="10551245" y="6337389"/>
            <a:chExt cx="1460218" cy="455065"/>
          </a:xfrm>
        </p:grpSpPr>
        <p:pic>
          <p:nvPicPr>
            <p:cNvPr id="17" name="Image 16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268" y="6337389"/>
              <a:ext cx="1365195" cy="455065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51245" y="6414867"/>
              <a:ext cx="295786" cy="295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38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rgbClr val="FF71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lang="fr-FR" sz="2200" b="0" i="0" kern="1200" dirty="0" smtClean="0">
          <a:solidFill>
            <a:srgbClr val="FF5757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rgbClr val="FF717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rgbClr val="FF717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FF717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rgbClr val="FF717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C9A9D64-26C3-4B45-8D1F-4C0266DAA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A4BA8A-C2B0-47D0-8807-35B7E457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99" y="315767"/>
            <a:ext cx="8305134" cy="3113233"/>
          </a:xfrm>
        </p:spPr>
        <p:txBody>
          <a:bodyPr/>
          <a:lstStyle/>
          <a:p>
            <a:r>
              <a:rPr lang="fr-FR" sz="4600" dirty="0">
                <a:solidFill>
                  <a:srgbClr val="F62A2A"/>
                </a:solidFill>
                <a:ea typeface="+mn-ea"/>
              </a:rPr>
              <a:t>WEBINAIRE : </a:t>
            </a:r>
            <a:br>
              <a:rPr lang="fr-FR" sz="4600" dirty="0">
                <a:solidFill>
                  <a:srgbClr val="F62A2A"/>
                </a:solidFill>
                <a:ea typeface="+mn-ea"/>
              </a:rPr>
            </a:br>
            <a:r>
              <a:rPr lang="fr-FR" sz="4600" dirty="0">
                <a:solidFill>
                  <a:schemeClr val="tx1"/>
                </a:solidFill>
              </a:rPr>
              <a:t>COMME PROMIS, VOICI </a:t>
            </a:r>
            <a:br>
              <a:rPr lang="fr-FR" sz="4600" dirty="0">
                <a:solidFill>
                  <a:schemeClr val="tx1"/>
                </a:solidFill>
              </a:rPr>
            </a:br>
            <a:r>
              <a:rPr lang="fr-FR" sz="4600" dirty="0">
                <a:solidFill>
                  <a:schemeClr val="tx1"/>
                </a:solidFill>
              </a:rPr>
              <a:t>VOS BONUS</a:t>
            </a:r>
          </a:p>
        </p:txBody>
      </p:sp>
    </p:spTree>
    <p:extLst>
      <p:ext uri="{BB962C8B-B14F-4D97-AF65-F5344CB8AC3E}">
        <p14:creationId xmlns:p14="http://schemas.microsoft.com/office/powerpoint/2010/main" val="144625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4A0BA3-37A9-4EFF-A886-8AFF811A680F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89B81E8-7CAA-4D88-BCD6-20019704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La matrice du client idéal</a:t>
            </a:r>
          </a:p>
        </p:txBody>
      </p:sp>
      <p:sp>
        <p:nvSpPr>
          <p:cNvPr id="28" name="Rectangle à coins arrondis 4">
            <a:extLst>
              <a:ext uri="{FF2B5EF4-FFF2-40B4-BE49-F238E27FC236}">
                <a16:creationId xmlns:a16="http://schemas.microsoft.com/office/drawing/2014/main" id="{53BE4109-0AD7-4A7D-83A1-F3E4EDFFD1FC}"/>
              </a:ext>
            </a:extLst>
          </p:cNvPr>
          <p:cNvSpPr/>
          <p:nvPr/>
        </p:nvSpPr>
        <p:spPr>
          <a:xfrm>
            <a:off x="2214882" y="2643054"/>
            <a:ext cx="3652738" cy="1449984"/>
          </a:xfrm>
          <a:prstGeom prst="roundRect">
            <a:avLst>
              <a:gd name="adj" fmla="val 6507"/>
            </a:avLst>
          </a:prstGeom>
          <a:solidFill>
            <a:srgbClr val="FF5757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Client idéal</a:t>
            </a:r>
          </a:p>
          <a:p>
            <a:pPr algn="ctr"/>
            <a:r>
              <a:rPr lang="fr-FR" sz="1400" dirty="0"/>
              <a:t>Profil de clients fortement rémunérateur et/ou facile à acquérir et à signer et/ou auprès de qui ont apporte des résultats rapides</a:t>
            </a:r>
            <a:endParaRPr lang="fr-FR" sz="1200" dirty="0"/>
          </a:p>
        </p:txBody>
      </p:sp>
      <p:sp>
        <p:nvSpPr>
          <p:cNvPr id="29" name="Rectangle à coins arrondis 5">
            <a:extLst>
              <a:ext uri="{FF2B5EF4-FFF2-40B4-BE49-F238E27FC236}">
                <a16:creationId xmlns:a16="http://schemas.microsoft.com/office/drawing/2014/main" id="{BE7121D1-09C3-45BB-8973-F55E0F2E3F64}"/>
              </a:ext>
            </a:extLst>
          </p:cNvPr>
          <p:cNvSpPr/>
          <p:nvPr/>
        </p:nvSpPr>
        <p:spPr>
          <a:xfrm>
            <a:off x="6094981" y="4331670"/>
            <a:ext cx="3658619" cy="1437575"/>
          </a:xfrm>
          <a:prstGeom prst="roundRect">
            <a:avLst>
              <a:gd name="adj" fmla="val 566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Client non rentable</a:t>
            </a:r>
          </a:p>
          <a:p>
            <a:pPr algn="ctr"/>
            <a:r>
              <a:rPr lang="fr-FR" sz="1400" dirty="0"/>
              <a:t>Profil de clients faiblement rémunérateur et/ou complexe à acquérir et à signer et/ou demandant du temps pour obtenir des résultats</a:t>
            </a:r>
            <a:endParaRPr lang="fr-FR" sz="1200" dirty="0"/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A07E798-EF89-461A-8793-C7EE89687761}"/>
              </a:ext>
            </a:extLst>
          </p:cNvPr>
          <p:cNvSpPr txBox="1">
            <a:spLocks/>
          </p:cNvSpPr>
          <p:nvPr/>
        </p:nvSpPr>
        <p:spPr>
          <a:xfrm>
            <a:off x="4775790" y="1687165"/>
            <a:ext cx="243134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Haut potentiel de revenus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698AB52-8504-4991-A5B8-59E09E53C915}"/>
              </a:ext>
            </a:extLst>
          </p:cNvPr>
          <p:cNvCxnSpPr/>
          <p:nvPr/>
        </p:nvCxnSpPr>
        <p:spPr>
          <a:xfrm>
            <a:off x="5991460" y="2262761"/>
            <a:ext cx="0" cy="38945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AF4BCA0-84A8-4DAA-A036-861864D8CB01}"/>
              </a:ext>
            </a:extLst>
          </p:cNvPr>
          <p:cNvCxnSpPr/>
          <p:nvPr/>
        </p:nvCxnSpPr>
        <p:spPr>
          <a:xfrm flipH="1">
            <a:off x="1930360" y="4210024"/>
            <a:ext cx="8122200" cy="1482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DB366E9E-B645-446A-898A-CD17690DBDD0}"/>
              </a:ext>
            </a:extLst>
          </p:cNvPr>
          <p:cNvSpPr txBox="1">
            <a:spLocks/>
          </p:cNvSpPr>
          <p:nvPr/>
        </p:nvSpPr>
        <p:spPr>
          <a:xfrm>
            <a:off x="4775790" y="6230618"/>
            <a:ext cx="243134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Bas potentiel de revenus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B14DB0C-0471-45BF-BE1D-D8AAE0314C8F}"/>
              </a:ext>
            </a:extLst>
          </p:cNvPr>
          <p:cNvSpPr txBox="1">
            <a:spLocks/>
          </p:cNvSpPr>
          <p:nvPr/>
        </p:nvSpPr>
        <p:spPr>
          <a:xfrm>
            <a:off x="166571" y="3871769"/>
            <a:ext cx="1899694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Faiblement consommateur en temps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1BF00FF4-B262-4C88-A95E-3B4C2C041574}"/>
              </a:ext>
            </a:extLst>
          </p:cNvPr>
          <p:cNvSpPr txBox="1">
            <a:spLocks/>
          </p:cNvSpPr>
          <p:nvPr/>
        </p:nvSpPr>
        <p:spPr>
          <a:xfrm>
            <a:off x="10050834" y="3871769"/>
            <a:ext cx="206832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Fortement consommateur en temps</a:t>
            </a:r>
          </a:p>
        </p:txBody>
      </p:sp>
    </p:spTree>
    <p:extLst>
      <p:ext uri="{BB962C8B-B14F-4D97-AF65-F5344CB8AC3E}">
        <p14:creationId xmlns:p14="http://schemas.microsoft.com/office/powerpoint/2010/main" val="381748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C469C11-FAD3-4CFC-B9C2-5407A53D1AC9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4">
            <a:extLst>
              <a:ext uri="{FF2B5EF4-FFF2-40B4-BE49-F238E27FC236}">
                <a16:creationId xmlns:a16="http://schemas.microsoft.com/office/drawing/2014/main" id="{CDCD6166-5B7A-41B9-AC9E-132A11597234}"/>
              </a:ext>
            </a:extLst>
          </p:cNvPr>
          <p:cNvSpPr/>
          <p:nvPr/>
        </p:nvSpPr>
        <p:spPr>
          <a:xfrm>
            <a:off x="2287728" y="2608654"/>
            <a:ext cx="3652738" cy="1449984"/>
          </a:xfrm>
          <a:prstGeom prst="roundRect">
            <a:avLst>
              <a:gd name="adj" fmla="val 650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7845314-600A-4253-9843-61CF953E4A54}"/>
              </a:ext>
            </a:extLst>
          </p:cNvPr>
          <p:cNvSpPr txBox="1">
            <a:spLocks/>
          </p:cNvSpPr>
          <p:nvPr/>
        </p:nvSpPr>
        <p:spPr>
          <a:xfrm>
            <a:off x="2915808" y="2083103"/>
            <a:ext cx="243134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Problèmes mineurs 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5CDB8D12-9224-405C-8738-BEF239226EB3}"/>
              </a:ext>
            </a:extLst>
          </p:cNvPr>
          <p:cNvCxnSpPr/>
          <p:nvPr/>
        </p:nvCxnSpPr>
        <p:spPr>
          <a:xfrm>
            <a:off x="6064306" y="2248457"/>
            <a:ext cx="0" cy="38945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909FC55-9601-4932-BACC-EA99AE1A134F}"/>
              </a:ext>
            </a:extLst>
          </p:cNvPr>
          <p:cNvCxnSpPr/>
          <p:nvPr/>
        </p:nvCxnSpPr>
        <p:spPr>
          <a:xfrm flipH="1">
            <a:off x="2003206" y="4195720"/>
            <a:ext cx="8122200" cy="1482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83C9D8DB-DB75-4CA9-A966-D000475E66E1}"/>
              </a:ext>
            </a:extLst>
          </p:cNvPr>
          <p:cNvSpPr txBox="1">
            <a:spLocks/>
          </p:cNvSpPr>
          <p:nvPr/>
        </p:nvSpPr>
        <p:spPr>
          <a:xfrm>
            <a:off x="809871" y="3116699"/>
            <a:ext cx="1477857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Problèmes identifiés</a:t>
            </a:r>
          </a:p>
        </p:txBody>
      </p:sp>
      <p:sp>
        <p:nvSpPr>
          <p:cNvPr id="32" name="Rectangle à coins arrondis 4">
            <a:extLst>
              <a:ext uri="{FF2B5EF4-FFF2-40B4-BE49-F238E27FC236}">
                <a16:creationId xmlns:a16="http://schemas.microsoft.com/office/drawing/2014/main" id="{EE1224F1-9457-4BA0-8B87-D767C09AFF6C}"/>
              </a:ext>
            </a:extLst>
          </p:cNvPr>
          <p:cNvSpPr/>
          <p:nvPr/>
        </p:nvSpPr>
        <p:spPr>
          <a:xfrm>
            <a:off x="2287728" y="4349186"/>
            <a:ext cx="3652738" cy="1449984"/>
          </a:xfrm>
          <a:prstGeom prst="roundRect">
            <a:avLst>
              <a:gd name="adj" fmla="val 650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96EC7F16-D59B-4D10-939E-FD951567116C}"/>
              </a:ext>
            </a:extLst>
          </p:cNvPr>
          <p:cNvSpPr txBox="1">
            <a:spLocks/>
          </p:cNvSpPr>
          <p:nvPr/>
        </p:nvSpPr>
        <p:spPr>
          <a:xfrm>
            <a:off x="809871" y="4714610"/>
            <a:ext cx="1477857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Problèmes flous</a:t>
            </a:r>
          </a:p>
        </p:txBody>
      </p:sp>
      <p:sp>
        <p:nvSpPr>
          <p:cNvPr id="34" name="Rectangle à coins arrondis 5">
            <a:extLst>
              <a:ext uri="{FF2B5EF4-FFF2-40B4-BE49-F238E27FC236}">
                <a16:creationId xmlns:a16="http://schemas.microsoft.com/office/drawing/2014/main" id="{2A535AE2-E2F4-429B-B318-FB86B2CE0C22}"/>
              </a:ext>
            </a:extLst>
          </p:cNvPr>
          <p:cNvSpPr/>
          <p:nvPr/>
        </p:nvSpPr>
        <p:spPr>
          <a:xfrm>
            <a:off x="6187922" y="2608654"/>
            <a:ext cx="3654000" cy="1450800"/>
          </a:xfrm>
          <a:prstGeom prst="roundRect">
            <a:avLst>
              <a:gd name="adj" fmla="val 5660"/>
            </a:avLst>
          </a:prstGeom>
          <a:solidFill>
            <a:srgbClr val="FF5757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49FF6483-83FF-47E0-B038-F870B97F364D}"/>
              </a:ext>
            </a:extLst>
          </p:cNvPr>
          <p:cNvSpPr txBox="1">
            <a:spLocks/>
          </p:cNvSpPr>
          <p:nvPr/>
        </p:nvSpPr>
        <p:spPr>
          <a:xfrm>
            <a:off x="6781465" y="2083103"/>
            <a:ext cx="243134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Problèmes critiques</a:t>
            </a:r>
          </a:p>
        </p:txBody>
      </p:sp>
      <p:sp>
        <p:nvSpPr>
          <p:cNvPr id="36" name="Rectangle à coins arrondis 5">
            <a:extLst>
              <a:ext uri="{FF2B5EF4-FFF2-40B4-BE49-F238E27FC236}">
                <a16:creationId xmlns:a16="http://schemas.microsoft.com/office/drawing/2014/main" id="{4A186175-D8EF-4DE1-AF3E-1273287D851B}"/>
              </a:ext>
            </a:extLst>
          </p:cNvPr>
          <p:cNvSpPr/>
          <p:nvPr/>
        </p:nvSpPr>
        <p:spPr>
          <a:xfrm>
            <a:off x="6187922" y="4327526"/>
            <a:ext cx="3654000" cy="1450800"/>
          </a:xfrm>
          <a:prstGeom prst="roundRect">
            <a:avLst>
              <a:gd name="adj" fmla="val 566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50" dirty="0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A11EB854-4173-42FD-AE13-5DCC0BC1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La matrice des problèmes clients</a:t>
            </a:r>
          </a:p>
        </p:txBody>
      </p:sp>
      <p:pic>
        <p:nvPicPr>
          <p:cNvPr id="41" name="Picture 10" descr="Résultat de recherche d'images pour &quot;post it&quot;">
            <a:extLst>
              <a:ext uri="{FF2B5EF4-FFF2-40B4-BE49-F238E27FC236}">
                <a16:creationId xmlns:a16="http://schemas.microsoft.com/office/drawing/2014/main" id="{61FA9193-A2A0-488C-B992-5544A44E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18" y="2813858"/>
            <a:ext cx="1424771" cy="11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C4F85AFF-59E0-49FE-B464-BED41015B141}"/>
              </a:ext>
            </a:extLst>
          </p:cNvPr>
          <p:cNvSpPr txBox="1">
            <a:spLocks/>
          </p:cNvSpPr>
          <p:nvPr/>
        </p:nvSpPr>
        <p:spPr>
          <a:xfrm>
            <a:off x="2494118" y="2904512"/>
            <a:ext cx="1424771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Améliorer trafic</a:t>
            </a:r>
          </a:p>
        </p:txBody>
      </p:sp>
      <p:pic>
        <p:nvPicPr>
          <p:cNvPr id="43" name="Picture 10" descr="Résultat de recherche d'images pour &quot;post it&quot;">
            <a:extLst>
              <a:ext uri="{FF2B5EF4-FFF2-40B4-BE49-F238E27FC236}">
                <a16:creationId xmlns:a16="http://schemas.microsoft.com/office/drawing/2014/main" id="{F59DE17A-A878-40FE-9437-EBF0F78A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52" y="2777912"/>
            <a:ext cx="1424771" cy="11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C78E0AD4-5F85-4B18-9205-8DEFA735DC16}"/>
              </a:ext>
            </a:extLst>
          </p:cNvPr>
          <p:cNvSpPr txBox="1">
            <a:spLocks/>
          </p:cNvSpPr>
          <p:nvPr/>
        </p:nvSpPr>
        <p:spPr>
          <a:xfrm>
            <a:off x="8238352" y="2868566"/>
            <a:ext cx="1424771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Améliorer ventes</a:t>
            </a:r>
          </a:p>
        </p:txBody>
      </p:sp>
      <p:pic>
        <p:nvPicPr>
          <p:cNvPr id="45" name="Picture 10" descr="Résultat de recherche d'images pour &quot;post it&quot;">
            <a:extLst>
              <a:ext uri="{FF2B5EF4-FFF2-40B4-BE49-F238E27FC236}">
                <a16:creationId xmlns:a16="http://schemas.microsoft.com/office/drawing/2014/main" id="{4FB5F067-08B8-4E77-8A75-636576F7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8" y="4873144"/>
            <a:ext cx="1424771" cy="117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FCA54B5B-D74B-46B6-866D-EEC57544D41C}"/>
              </a:ext>
            </a:extLst>
          </p:cNvPr>
          <p:cNvSpPr txBox="1">
            <a:spLocks/>
          </p:cNvSpPr>
          <p:nvPr/>
        </p:nvSpPr>
        <p:spPr>
          <a:xfrm>
            <a:off x="2506678" y="4963798"/>
            <a:ext cx="1424771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Améliorer design du site</a:t>
            </a:r>
          </a:p>
        </p:txBody>
      </p:sp>
    </p:spTree>
    <p:extLst>
      <p:ext uri="{BB962C8B-B14F-4D97-AF65-F5344CB8AC3E}">
        <p14:creationId xmlns:p14="http://schemas.microsoft.com/office/powerpoint/2010/main" val="141002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8600275-0383-4E2A-A6F1-6D1889FE0BC6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3D20379-98F3-4322-8A71-F0ADFDA9CD5C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1089056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200" b="1" i="0" kern="1200" dirty="0">
                <a:solidFill>
                  <a:srgbClr val="FF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2D2D"/>
                </a:solidFill>
              </a:rPr>
              <a:t>La matrice de tarifs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79CAF6B-C6C3-4809-9EB4-9BEE8B144E4B}"/>
              </a:ext>
            </a:extLst>
          </p:cNvPr>
          <p:cNvSpPr/>
          <p:nvPr/>
        </p:nvSpPr>
        <p:spPr>
          <a:xfrm>
            <a:off x="482168" y="2403124"/>
            <a:ext cx="20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Formations, Espaces Membres &amp; Outils en ligne</a:t>
            </a:r>
          </a:p>
          <a:p>
            <a:pPr algn="ctr"/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+ Prestations low-cost externalisées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A7C9BC7-48C9-41E8-A87F-0B02794DC608}"/>
              </a:ext>
            </a:extLst>
          </p:cNvPr>
          <p:cNvSpPr/>
          <p:nvPr/>
        </p:nvSpPr>
        <p:spPr>
          <a:xfrm>
            <a:off x="2681522" y="2398899"/>
            <a:ext cx="201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Formations &amp; Coaching 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de groupe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E8CBF3-2DC5-434B-9C23-A92DEEFD82E3}"/>
              </a:ext>
            </a:extLst>
          </p:cNvPr>
          <p:cNvSpPr/>
          <p:nvPr/>
        </p:nvSpPr>
        <p:spPr>
          <a:xfrm>
            <a:off x="428885" y="1687446"/>
            <a:ext cx="11295171" cy="493986"/>
          </a:xfrm>
          <a:prstGeom prst="rect">
            <a:avLst/>
          </a:prstGeom>
          <a:gradFill flip="none" rotWithShape="1">
            <a:gsLst>
              <a:gs pos="0">
                <a:srgbClr val="F21A62"/>
              </a:gs>
              <a:gs pos="35000">
                <a:srgbClr val="FFC000"/>
              </a:gs>
              <a:gs pos="100000">
                <a:srgbClr val="FA9500"/>
              </a:gs>
            </a:gsLst>
            <a:path path="circle">
              <a:fillToRect r="100000" b="100000"/>
            </a:path>
            <a:tileRect l="-100000" t="-100000"/>
          </a:gradFill>
          <a:ln w="6350">
            <a:solidFill>
              <a:srgbClr val="FF71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64097A2-C1C6-4C60-8270-D1A61FF45362}"/>
              </a:ext>
            </a:extLst>
          </p:cNvPr>
          <p:cNvSpPr/>
          <p:nvPr/>
        </p:nvSpPr>
        <p:spPr>
          <a:xfrm>
            <a:off x="7339180" y="2370630"/>
            <a:ext cx="20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Co-création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55ED439-7703-4244-8C08-BE4C77B29D1D}"/>
              </a:ext>
            </a:extLst>
          </p:cNvPr>
          <p:cNvSpPr/>
          <p:nvPr/>
        </p:nvSpPr>
        <p:spPr>
          <a:xfrm>
            <a:off x="5064219" y="2370630"/>
            <a:ext cx="20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Conseil / Coaching 1-1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1C6847E-A65D-483F-B081-36ECD94F4661}"/>
              </a:ext>
            </a:extLst>
          </p:cNvPr>
          <p:cNvSpPr/>
          <p:nvPr/>
        </p:nvSpPr>
        <p:spPr>
          <a:xfrm>
            <a:off x="9669704" y="2370630"/>
            <a:ext cx="20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Done-for-you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0CD7B0C-AF1E-4C6D-AD24-035C33F9AADF}"/>
              </a:ext>
            </a:extLst>
          </p:cNvPr>
          <p:cNvSpPr/>
          <p:nvPr/>
        </p:nvSpPr>
        <p:spPr>
          <a:xfrm>
            <a:off x="9708761" y="2939143"/>
            <a:ext cx="2015296" cy="3161469"/>
          </a:xfrm>
          <a:prstGeom prst="rect">
            <a:avLst/>
          </a:prstGeom>
          <a:solidFill>
            <a:srgbClr val="F62A2A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0057F36-3D28-460D-A588-952505438263}"/>
              </a:ext>
            </a:extLst>
          </p:cNvPr>
          <p:cNvSpPr/>
          <p:nvPr/>
        </p:nvSpPr>
        <p:spPr>
          <a:xfrm>
            <a:off x="10088025" y="3507952"/>
            <a:ext cx="1636031" cy="2592659"/>
          </a:xfrm>
          <a:prstGeom prst="rect">
            <a:avLst/>
          </a:prstGeom>
          <a:solidFill>
            <a:srgbClr val="C00000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34042E9-E661-42BF-A803-014844B418A1}"/>
              </a:ext>
            </a:extLst>
          </p:cNvPr>
          <p:cNvSpPr/>
          <p:nvPr/>
        </p:nvSpPr>
        <p:spPr>
          <a:xfrm>
            <a:off x="9841820" y="3022064"/>
            <a:ext cx="1749198" cy="28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Suivi premium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80BAB4B-2B57-4E57-9535-E1E7042D5570}"/>
              </a:ext>
            </a:extLst>
          </p:cNvPr>
          <p:cNvSpPr/>
          <p:nvPr/>
        </p:nvSpPr>
        <p:spPr>
          <a:xfrm>
            <a:off x="10299104" y="5362652"/>
            <a:ext cx="1184941" cy="494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Tarifs 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premium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FB3655B-F773-4DB9-AC1F-1FBDBFCDFE14}"/>
              </a:ext>
            </a:extLst>
          </p:cNvPr>
          <p:cNvSpPr/>
          <p:nvPr/>
        </p:nvSpPr>
        <p:spPr>
          <a:xfrm>
            <a:off x="7358708" y="3507952"/>
            <a:ext cx="2015296" cy="2592658"/>
          </a:xfrm>
          <a:prstGeom prst="rect">
            <a:avLst/>
          </a:prstGeom>
          <a:solidFill>
            <a:srgbClr val="F62A2A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8BDB30A-CBFE-44EC-A3A8-70E264A97DAB}"/>
              </a:ext>
            </a:extLst>
          </p:cNvPr>
          <p:cNvSpPr/>
          <p:nvPr/>
        </p:nvSpPr>
        <p:spPr>
          <a:xfrm>
            <a:off x="7737973" y="3959491"/>
            <a:ext cx="1636031" cy="2143011"/>
          </a:xfrm>
          <a:prstGeom prst="rect">
            <a:avLst/>
          </a:prstGeom>
          <a:solidFill>
            <a:schemeClr val="accent3">
              <a:lumMod val="75000"/>
              <a:alpha val="59000"/>
            </a:scheme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D0F48DC-04F3-4E51-9D90-3176A1872D92}"/>
              </a:ext>
            </a:extLst>
          </p:cNvPr>
          <p:cNvSpPr/>
          <p:nvPr/>
        </p:nvSpPr>
        <p:spPr>
          <a:xfrm>
            <a:off x="7569504" y="3543785"/>
            <a:ext cx="1593706" cy="28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Suivi régulier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9B4FCF0-50C1-4ECF-BB53-C96BF3A09A1A}"/>
              </a:ext>
            </a:extLst>
          </p:cNvPr>
          <p:cNvSpPr/>
          <p:nvPr/>
        </p:nvSpPr>
        <p:spPr>
          <a:xfrm>
            <a:off x="8098971" y="5386314"/>
            <a:ext cx="914033" cy="494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Tarifs 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élevés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27AFBDE-0CF0-4365-BD08-63B5B9127FC2}"/>
              </a:ext>
            </a:extLst>
          </p:cNvPr>
          <p:cNvSpPr/>
          <p:nvPr/>
        </p:nvSpPr>
        <p:spPr>
          <a:xfrm>
            <a:off x="5010201" y="3959492"/>
            <a:ext cx="2015296" cy="2151338"/>
          </a:xfrm>
          <a:prstGeom prst="rect">
            <a:avLst/>
          </a:prstGeom>
          <a:solidFill>
            <a:srgbClr val="F62A2A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C85C50F-8257-495F-A4DD-79E43AABB487}"/>
              </a:ext>
            </a:extLst>
          </p:cNvPr>
          <p:cNvSpPr/>
          <p:nvPr/>
        </p:nvSpPr>
        <p:spPr>
          <a:xfrm>
            <a:off x="5389465" y="4459101"/>
            <a:ext cx="1636031" cy="1651729"/>
          </a:xfrm>
          <a:prstGeom prst="rect">
            <a:avLst/>
          </a:prstGeom>
          <a:solidFill>
            <a:srgbClr val="FA9500">
              <a:alpha val="59000"/>
            </a:srgbClr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88A3F40-B074-4690-BE41-3D85E12414E3}"/>
              </a:ext>
            </a:extLst>
          </p:cNvPr>
          <p:cNvSpPr/>
          <p:nvPr/>
        </p:nvSpPr>
        <p:spPr>
          <a:xfrm>
            <a:off x="5123061" y="4021356"/>
            <a:ext cx="1744388" cy="28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Suivi ponctuel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B2F8598-B458-479A-BDAE-B905C8C326D5}"/>
              </a:ext>
            </a:extLst>
          </p:cNvPr>
          <p:cNvSpPr/>
          <p:nvPr/>
        </p:nvSpPr>
        <p:spPr>
          <a:xfrm>
            <a:off x="5411971" y="5386316"/>
            <a:ext cx="1585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2000 à 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Tarifs élevés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67C6946-CA0E-488F-B855-6AD76CB3A1EA}"/>
              </a:ext>
            </a:extLst>
          </p:cNvPr>
          <p:cNvSpPr/>
          <p:nvPr/>
        </p:nvSpPr>
        <p:spPr>
          <a:xfrm>
            <a:off x="2726415" y="4459101"/>
            <a:ext cx="2015296" cy="1651729"/>
          </a:xfrm>
          <a:prstGeom prst="rect">
            <a:avLst/>
          </a:prstGeom>
          <a:solidFill>
            <a:srgbClr val="F62A2A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70D718-61B6-4459-BD6B-1BB604C50A0A}"/>
              </a:ext>
            </a:extLst>
          </p:cNvPr>
          <p:cNvSpPr/>
          <p:nvPr/>
        </p:nvSpPr>
        <p:spPr>
          <a:xfrm>
            <a:off x="3105679" y="4871892"/>
            <a:ext cx="1636031" cy="1238938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9B33613-3022-4ABB-B375-B60AE78A36F1}"/>
              </a:ext>
            </a:extLst>
          </p:cNvPr>
          <p:cNvSpPr/>
          <p:nvPr/>
        </p:nvSpPr>
        <p:spPr>
          <a:xfrm>
            <a:off x="2734430" y="4480853"/>
            <a:ext cx="1999265" cy="28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Peu de contacts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08F71A-6CE8-4348-B555-59763093023E}"/>
              </a:ext>
            </a:extLst>
          </p:cNvPr>
          <p:cNvSpPr/>
          <p:nvPr/>
        </p:nvSpPr>
        <p:spPr>
          <a:xfrm>
            <a:off x="3195713" y="5380701"/>
            <a:ext cx="145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300 à </a:t>
            </a:r>
            <a:br>
              <a:rPr lang="fr-FR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5000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70A678F-CDAC-4D71-B4EF-48231669BB63}"/>
              </a:ext>
            </a:extLst>
          </p:cNvPr>
          <p:cNvSpPr/>
          <p:nvPr/>
        </p:nvSpPr>
        <p:spPr>
          <a:xfrm>
            <a:off x="467942" y="4871892"/>
            <a:ext cx="2015296" cy="1230610"/>
          </a:xfrm>
          <a:prstGeom prst="rect">
            <a:avLst/>
          </a:prstGeom>
          <a:solidFill>
            <a:srgbClr val="F62A2A">
              <a:alpha val="59000"/>
            </a:srgbClr>
          </a:solidFill>
          <a:ln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D33151E-A047-4001-92A7-E872EDE79430}"/>
              </a:ext>
            </a:extLst>
          </p:cNvPr>
          <p:cNvSpPr/>
          <p:nvPr/>
        </p:nvSpPr>
        <p:spPr>
          <a:xfrm>
            <a:off x="847206" y="5283458"/>
            <a:ext cx="1636031" cy="819046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77D39BE-0C63-4A0A-962D-728468791719}"/>
              </a:ext>
            </a:extLst>
          </p:cNvPr>
          <p:cNvSpPr/>
          <p:nvPr/>
        </p:nvSpPr>
        <p:spPr>
          <a:xfrm>
            <a:off x="491990" y="4888885"/>
            <a:ext cx="1967205" cy="282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Pas de contacts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800C296-7222-47B9-964B-AB9A63DF5868}"/>
              </a:ext>
            </a:extLst>
          </p:cNvPr>
          <p:cNvSpPr/>
          <p:nvPr/>
        </p:nvSpPr>
        <p:spPr>
          <a:xfrm>
            <a:off x="821642" y="5380701"/>
            <a:ext cx="1619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19 à 2500 euros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D06538B-ED81-486B-9A87-D00A1DD6F842}"/>
              </a:ext>
            </a:extLst>
          </p:cNvPr>
          <p:cNvSpPr/>
          <p:nvPr/>
        </p:nvSpPr>
        <p:spPr>
          <a:xfrm>
            <a:off x="291983" y="1741125"/>
            <a:ext cx="471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Taris faibles / Hautement scalable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49D2EE4-3AC9-4522-8ACB-9688134F19EE}"/>
              </a:ext>
            </a:extLst>
          </p:cNvPr>
          <p:cNvSpPr/>
          <p:nvPr/>
        </p:nvSpPr>
        <p:spPr>
          <a:xfrm>
            <a:off x="7286994" y="1729121"/>
            <a:ext cx="443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Taris élevés / Difficilement scalable</a:t>
            </a:r>
          </a:p>
        </p:txBody>
      </p:sp>
    </p:spTree>
    <p:extLst>
      <p:ext uri="{BB962C8B-B14F-4D97-AF65-F5344CB8AC3E}">
        <p14:creationId xmlns:p14="http://schemas.microsoft.com/office/powerpoint/2010/main" val="323379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F36A3E-C664-48BF-BDFC-EAEC18D135E0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F0F0944-F002-4B65-B33E-1AAD8F1D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4 leviers pour scaler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C81D1-DE49-47C5-892F-0C141026543C}"/>
              </a:ext>
            </a:extLst>
          </p:cNvPr>
          <p:cNvSpPr/>
          <p:nvPr/>
        </p:nvSpPr>
        <p:spPr>
          <a:xfrm>
            <a:off x="6182037" y="2391048"/>
            <a:ext cx="3532623" cy="1570075"/>
          </a:xfrm>
          <a:prstGeom prst="rect">
            <a:avLst/>
          </a:prstGeom>
          <a:solidFill>
            <a:srgbClr val="F67A0A">
              <a:alpha val="90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Externalisation</a:t>
            </a:r>
            <a:br>
              <a:rPr lang="fr-FR" sz="2400" dirty="0"/>
            </a:br>
            <a:r>
              <a:rPr lang="fr-FR" sz="2400" dirty="0"/>
              <a:t>(ou Recrutement)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F802C0-C4FC-4D10-9EE6-2D761F2904AC}"/>
              </a:ext>
            </a:extLst>
          </p:cNvPr>
          <p:cNvSpPr/>
          <p:nvPr/>
        </p:nvSpPr>
        <p:spPr>
          <a:xfrm>
            <a:off x="2421748" y="2391048"/>
            <a:ext cx="3532623" cy="1570075"/>
          </a:xfrm>
          <a:prstGeom prst="rect">
            <a:avLst/>
          </a:prstGeom>
          <a:solidFill>
            <a:srgbClr val="C50B49">
              <a:alpha val="90000"/>
            </a:srgbClr>
          </a:solidFill>
          <a:ln>
            <a:solidFill>
              <a:srgbClr val="C50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Automatisation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64349C-F6C0-4BFE-BA64-FD821B48107B}"/>
              </a:ext>
            </a:extLst>
          </p:cNvPr>
          <p:cNvSpPr/>
          <p:nvPr/>
        </p:nvSpPr>
        <p:spPr>
          <a:xfrm>
            <a:off x="2421747" y="4226408"/>
            <a:ext cx="3532623" cy="1570075"/>
          </a:xfrm>
          <a:prstGeom prst="rect">
            <a:avLst/>
          </a:prstGeom>
          <a:solidFill>
            <a:srgbClr val="F62A2A">
              <a:alpha val="90000"/>
            </a:srgbClr>
          </a:solidFill>
          <a:ln>
            <a:solidFill>
              <a:srgbClr val="F2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Mutualisation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42F59-B305-4D50-AD5C-6CE8B309D41D}"/>
              </a:ext>
            </a:extLst>
          </p:cNvPr>
          <p:cNvSpPr/>
          <p:nvPr/>
        </p:nvSpPr>
        <p:spPr>
          <a:xfrm>
            <a:off x="6182037" y="4226408"/>
            <a:ext cx="3532623" cy="1570075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dirty="0"/>
              <a:t>Self-Service</a:t>
            </a:r>
          </a:p>
        </p:txBody>
      </p:sp>
    </p:spTree>
    <p:extLst>
      <p:ext uri="{BB962C8B-B14F-4D97-AF65-F5344CB8AC3E}">
        <p14:creationId xmlns:p14="http://schemas.microsoft.com/office/powerpoint/2010/main" val="254831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F841D2-0DB5-46ED-A457-3513EC164373}"/>
              </a:ext>
            </a:extLst>
          </p:cNvPr>
          <p:cNvSpPr/>
          <p:nvPr/>
        </p:nvSpPr>
        <p:spPr>
          <a:xfrm>
            <a:off x="26714" y="3267988"/>
            <a:ext cx="12192000" cy="1833563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10" name="Pentagone 50">
            <a:extLst>
              <a:ext uri="{FF2B5EF4-FFF2-40B4-BE49-F238E27FC236}">
                <a16:creationId xmlns:a16="http://schemas.microsoft.com/office/drawing/2014/main" id="{5579D902-F4A8-4991-B5BF-F132C44E4B3D}"/>
              </a:ext>
            </a:extLst>
          </p:cNvPr>
          <p:cNvSpPr/>
          <p:nvPr/>
        </p:nvSpPr>
        <p:spPr>
          <a:xfrm>
            <a:off x="691316" y="4198894"/>
            <a:ext cx="1635040" cy="1592438"/>
          </a:xfrm>
          <a:prstGeom prst="homePlate">
            <a:avLst/>
          </a:prstGeom>
          <a:pattFill prst="dkUpDiag">
            <a:fgClr>
              <a:schemeClr val="bg1">
                <a:lumMod val="85000"/>
                <a:lumOff val="15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Pentagone 50">
            <a:extLst>
              <a:ext uri="{FF2B5EF4-FFF2-40B4-BE49-F238E27FC236}">
                <a16:creationId xmlns:a16="http://schemas.microsoft.com/office/drawing/2014/main" id="{1B667405-1F56-4677-B734-2A25FC245F8D}"/>
              </a:ext>
            </a:extLst>
          </p:cNvPr>
          <p:cNvSpPr/>
          <p:nvPr/>
        </p:nvSpPr>
        <p:spPr>
          <a:xfrm>
            <a:off x="702093" y="2582958"/>
            <a:ext cx="1635040" cy="1592438"/>
          </a:xfrm>
          <a:prstGeom prst="homePlate">
            <a:avLst/>
          </a:prstGeom>
          <a:pattFill prst="dkUpDiag">
            <a:fgClr>
              <a:schemeClr val="bg1">
                <a:lumMod val="85000"/>
                <a:lumOff val="15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514352-7BFE-4B7F-9EBF-626758F2C37D}"/>
              </a:ext>
            </a:extLst>
          </p:cNvPr>
          <p:cNvSpPr/>
          <p:nvPr/>
        </p:nvSpPr>
        <p:spPr>
          <a:xfrm>
            <a:off x="9536897" y="3361416"/>
            <a:ext cx="2659708" cy="1591626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               Entretien de   	 Découverte</a:t>
            </a:r>
          </a:p>
        </p:txBody>
      </p:sp>
      <p:sp>
        <p:nvSpPr>
          <p:cNvPr id="14" name="Pentagone 50">
            <a:extLst>
              <a:ext uri="{FF2B5EF4-FFF2-40B4-BE49-F238E27FC236}">
                <a16:creationId xmlns:a16="http://schemas.microsoft.com/office/drawing/2014/main" id="{5649FA27-56E7-49BE-8C5A-ED25243A0AB1}"/>
              </a:ext>
            </a:extLst>
          </p:cNvPr>
          <p:cNvSpPr/>
          <p:nvPr/>
        </p:nvSpPr>
        <p:spPr>
          <a:xfrm>
            <a:off x="8720343" y="3363219"/>
            <a:ext cx="1635040" cy="1592438"/>
          </a:xfrm>
          <a:prstGeom prst="homePlate">
            <a:avLst/>
          </a:prstGeom>
          <a:pattFill prst="dkUpDiag">
            <a:fgClr>
              <a:schemeClr val="bg1">
                <a:lumMod val="85000"/>
                <a:lumOff val="15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pic>
        <p:nvPicPr>
          <p:cNvPr id="15" name="Graphique 14" descr="E-mail">
            <a:extLst>
              <a:ext uri="{FF2B5EF4-FFF2-40B4-BE49-F238E27FC236}">
                <a16:creationId xmlns:a16="http://schemas.microsoft.com/office/drawing/2014/main" id="{9A934F20-C2D6-4DE4-885A-45B4B18EB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6988" y="3522904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775BD1-11A4-4A40-A703-C933FC74264F}"/>
              </a:ext>
            </a:extLst>
          </p:cNvPr>
          <p:cNvSpPr/>
          <p:nvPr/>
        </p:nvSpPr>
        <p:spPr>
          <a:xfrm>
            <a:off x="1858801" y="4430312"/>
            <a:ext cx="160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Abonné</a:t>
            </a:r>
          </a:p>
        </p:txBody>
      </p:sp>
      <p:sp>
        <p:nvSpPr>
          <p:cNvPr id="17" name="Pentagone 50">
            <a:extLst>
              <a:ext uri="{FF2B5EF4-FFF2-40B4-BE49-F238E27FC236}">
                <a16:creationId xmlns:a16="http://schemas.microsoft.com/office/drawing/2014/main" id="{E76C6B6A-57A3-4489-90A1-59E405D85DAD}"/>
              </a:ext>
            </a:extLst>
          </p:cNvPr>
          <p:cNvSpPr/>
          <p:nvPr/>
        </p:nvSpPr>
        <p:spPr>
          <a:xfrm>
            <a:off x="6988096" y="3364280"/>
            <a:ext cx="2841229" cy="1592438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        Action</a:t>
            </a:r>
          </a:p>
        </p:txBody>
      </p:sp>
      <p:sp>
        <p:nvSpPr>
          <p:cNvPr id="18" name="Pentagone 50">
            <a:extLst>
              <a:ext uri="{FF2B5EF4-FFF2-40B4-BE49-F238E27FC236}">
                <a16:creationId xmlns:a16="http://schemas.microsoft.com/office/drawing/2014/main" id="{61C9E281-F0CC-4A01-8E60-46924E7EEE0B}"/>
              </a:ext>
            </a:extLst>
          </p:cNvPr>
          <p:cNvSpPr/>
          <p:nvPr/>
        </p:nvSpPr>
        <p:spPr>
          <a:xfrm>
            <a:off x="4636203" y="3359390"/>
            <a:ext cx="3128041" cy="1591626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	Evangélisation</a:t>
            </a:r>
          </a:p>
        </p:txBody>
      </p:sp>
      <p:sp>
        <p:nvSpPr>
          <p:cNvPr id="19" name="Pentagone 50">
            <a:extLst>
              <a:ext uri="{FF2B5EF4-FFF2-40B4-BE49-F238E27FC236}">
                <a16:creationId xmlns:a16="http://schemas.microsoft.com/office/drawing/2014/main" id="{FA26CD0B-8040-46ED-8A31-5DBF468EC14B}"/>
              </a:ext>
            </a:extLst>
          </p:cNvPr>
          <p:cNvSpPr/>
          <p:nvPr/>
        </p:nvSpPr>
        <p:spPr>
          <a:xfrm>
            <a:off x="3376772" y="3361232"/>
            <a:ext cx="2054736" cy="1591626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Bonus</a:t>
            </a:r>
          </a:p>
          <a:p>
            <a:pPr algn="ctr"/>
            <a:r>
              <a:rPr lang="fr-FR" b="1" dirty="0"/>
              <a:t>Webinaire</a:t>
            </a:r>
            <a:br>
              <a:rPr lang="fr-FR" b="1" dirty="0"/>
            </a:br>
            <a:r>
              <a:rPr lang="fr-FR" b="1" dirty="0"/>
              <a:t>Entretien</a:t>
            </a:r>
          </a:p>
        </p:txBody>
      </p:sp>
      <p:sp>
        <p:nvSpPr>
          <p:cNvPr id="21" name="Pentagone 49">
            <a:extLst>
              <a:ext uri="{FF2B5EF4-FFF2-40B4-BE49-F238E27FC236}">
                <a16:creationId xmlns:a16="http://schemas.microsoft.com/office/drawing/2014/main" id="{201EE017-4882-4388-999F-2F42E98EF642}"/>
              </a:ext>
            </a:extLst>
          </p:cNvPr>
          <p:cNvSpPr/>
          <p:nvPr/>
        </p:nvSpPr>
        <p:spPr>
          <a:xfrm>
            <a:off x="-15164" y="4211140"/>
            <a:ext cx="1830743" cy="1591624"/>
          </a:xfrm>
          <a:prstGeom prst="homePlate">
            <a:avLst/>
          </a:prstGeom>
          <a:solidFill>
            <a:srgbClr val="C50B49"/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Contenus</a:t>
            </a:r>
          </a:p>
        </p:txBody>
      </p:sp>
      <p:sp>
        <p:nvSpPr>
          <p:cNvPr id="22" name="Pentagone 49">
            <a:extLst>
              <a:ext uri="{FF2B5EF4-FFF2-40B4-BE49-F238E27FC236}">
                <a16:creationId xmlns:a16="http://schemas.microsoft.com/office/drawing/2014/main" id="{24729800-A25D-4FAB-8DC4-289B928E5BC3}"/>
              </a:ext>
            </a:extLst>
          </p:cNvPr>
          <p:cNvSpPr/>
          <p:nvPr/>
        </p:nvSpPr>
        <p:spPr>
          <a:xfrm>
            <a:off x="0" y="2573716"/>
            <a:ext cx="1815579" cy="1591624"/>
          </a:xfrm>
          <a:prstGeom prst="homePlate">
            <a:avLst/>
          </a:prstGeom>
          <a:solidFill>
            <a:srgbClr val="C50B49"/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Emails</a:t>
            </a:r>
            <a:br>
              <a:rPr lang="fr-FR" b="1" dirty="0"/>
            </a:br>
            <a:r>
              <a:rPr lang="fr-FR" b="1" dirty="0"/>
              <a:t>Publicité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5379428-5296-46E8-BEFD-F65B087CF33D}"/>
              </a:ext>
            </a:extLst>
          </p:cNvPr>
          <p:cNvCxnSpPr>
            <a:cxnSpLocks/>
          </p:cNvCxnSpPr>
          <p:nvPr/>
        </p:nvCxnSpPr>
        <p:spPr>
          <a:xfrm>
            <a:off x="3376772" y="2534348"/>
            <a:ext cx="0" cy="3322192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9DCFB96-6086-49FE-8E8F-932E70C54921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CEEAD5EF-7DB0-4E1C-B8A3-1E1420D5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A quoi ressemble un système</a:t>
            </a:r>
          </a:p>
        </p:txBody>
      </p:sp>
      <p:pic>
        <p:nvPicPr>
          <p:cNvPr id="20" name="Graphique 19" descr="Flèche : pivoter à gauche">
            <a:extLst>
              <a:ext uri="{FF2B5EF4-FFF2-40B4-BE49-F238E27FC236}">
                <a16:creationId xmlns:a16="http://schemas.microsoft.com/office/drawing/2014/main" id="{31EF1A29-753F-4CB7-9458-C17AE99D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29555">
            <a:off x="2314044" y="2055794"/>
            <a:ext cx="1818831" cy="18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97B987F9-AE76-4898-A582-DA76531D3EB3}"/>
              </a:ext>
            </a:extLst>
          </p:cNvPr>
          <p:cNvSpPr/>
          <p:nvPr/>
        </p:nvSpPr>
        <p:spPr>
          <a:xfrm>
            <a:off x="-9215" y="5454584"/>
            <a:ext cx="12192000" cy="64179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177F89D-4301-416C-AD31-03414FE40EC7}"/>
              </a:ext>
            </a:extLst>
          </p:cNvPr>
          <p:cNvSpPr/>
          <p:nvPr/>
        </p:nvSpPr>
        <p:spPr>
          <a:xfrm>
            <a:off x="-9209" y="6165746"/>
            <a:ext cx="12192000" cy="60113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3F632B-EBC1-4CBB-A389-2DE6945309EE}"/>
              </a:ext>
            </a:extLst>
          </p:cNvPr>
          <p:cNvSpPr/>
          <p:nvPr/>
        </p:nvSpPr>
        <p:spPr>
          <a:xfrm>
            <a:off x="-3248" y="4773223"/>
            <a:ext cx="12192000" cy="60113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A1DB3E-3F29-47B1-9A73-1F0397802D1C}"/>
              </a:ext>
            </a:extLst>
          </p:cNvPr>
          <p:cNvSpPr/>
          <p:nvPr/>
        </p:nvSpPr>
        <p:spPr>
          <a:xfrm>
            <a:off x="-4" y="1950022"/>
            <a:ext cx="12192000" cy="64179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17" name="Pentagone 50">
            <a:extLst>
              <a:ext uri="{FF2B5EF4-FFF2-40B4-BE49-F238E27FC236}">
                <a16:creationId xmlns:a16="http://schemas.microsoft.com/office/drawing/2014/main" id="{334E2F32-841F-4A28-9F21-DBAAB8A4AE30}"/>
              </a:ext>
            </a:extLst>
          </p:cNvPr>
          <p:cNvSpPr/>
          <p:nvPr/>
        </p:nvSpPr>
        <p:spPr>
          <a:xfrm>
            <a:off x="8615347" y="2011189"/>
            <a:ext cx="3395139" cy="500779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Inscription</a:t>
            </a:r>
            <a:br>
              <a:rPr lang="fr-FR" sz="1300" b="1" dirty="0"/>
            </a:br>
            <a:r>
              <a:rPr lang="fr-FR" sz="1300" b="1" dirty="0"/>
              <a:t>              ou Prise de RDV</a:t>
            </a:r>
          </a:p>
        </p:txBody>
      </p:sp>
      <p:sp>
        <p:nvSpPr>
          <p:cNvPr id="19" name="Pentagone 50">
            <a:extLst>
              <a:ext uri="{FF2B5EF4-FFF2-40B4-BE49-F238E27FC236}">
                <a16:creationId xmlns:a16="http://schemas.microsoft.com/office/drawing/2014/main" id="{EAC23DB0-5FC2-4D9D-B197-6BECB5484756}"/>
              </a:ext>
            </a:extLst>
          </p:cNvPr>
          <p:cNvSpPr/>
          <p:nvPr/>
        </p:nvSpPr>
        <p:spPr>
          <a:xfrm>
            <a:off x="6758609" y="2009016"/>
            <a:ext cx="2695073" cy="502953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Simple</a:t>
            </a:r>
          </a:p>
        </p:txBody>
      </p:sp>
      <p:sp>
        <p:nvSpPr>
          <p:cNvPr id="20" name="Pentagone 50">
            <a:extLst>
              <a:ext uri="{FF2B5EF4-FFF2-40B4-BE49-F238E27FC236}">
                <a16:creationId xmlns:a16="http://schemas.microsoft.com/office/drawing/2014/main" id="{F0395851-D93E-4EBB-A312-F8CC85FF18AA}"/>
              </a:ext>
            </a:extLst>
          </p:cNvPr>
          <p:cNvSpPr/>
          <p:nvPr/>
        </p:nvSpPr>
        <p:spPr>
          <a:xfrm>
            <a:off x="4631596" y="2011008"/>
            <a:ext cx="2921839" cy="502696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    0 à 97 euros</a:t>
            </a:r>
          </a:p>
        </p:txBody>
      </p:sp>
      <p:sp>
        <p:nvSpPr>
          <p:cNvPr id="21" name="Pentagone 50">
            <a:extLst>
              <a:ext uri="{FF2B5EF4-FFF2-40B4-BE49-F238E27FC236}">
                <a16:creationId xmlns:a16="http://schemas.microsoft.com/office/drawing/2014/main" id="{9FE0A4A4-8A35-4C7F-B46E-ED103FB2BC40}"/>
              </a:ext>
            </a:extLst>
          </p:cNvPr>
          <p:cNvSpPr/>
          <p:nvPr/>
        </p:nvSpPr>
        <p:spPr>
          <a:xfrm>
            <a:off x="2288643" y="2011810"/>
            <a:ext cx="3138258" cy="502696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Promotion event, appli, outil ou Prise de rdv (coiffure, docteur…)</a:t>
            </a:r>
          </a:p>
        </p:txBody>
      </p:sp>
      <p:sp>
        <p:nvSpPr>
          <p:cNvPr id="23" name="Pentagone 49">
            <a:extLst>
              <a:ext uri="{FF2B5EF4-FFF2-40B4-BE49-F238E27FC236}">
                <a16:creationId xmlns:a16="http://schemas.microsoft.com/office/drawing/2014/main" id="{4F82B515-9EF8-4550-9DB3-465198A3B0BA}"/>
              </a:ext>
            </a:extLst>
          </p:cNvPr>
          <p:cNvSpPr/>
          <p:nvPr/>
        </p:nvSpPr>
        <p:spPr>
          <a:xfrm>
            <a:off x="-9209" y="2010749"/>
            <a:ext cx="2040461" cy="535125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</a:t>
            </a:r>
            <a:br>
              <a:rPr lang="fr-FR" sz="1400" b="1" dirty="0"/>
            </a:br>
            <a:r>
              <a:rPr lang="fr-FR" sz="1400" b="1" dirty="0"/>
              <a:t>Inscription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50D8F-0DE7-4682-9A49-97DF6DB0C7A5}"/>
              </a:ext>
            </a:extLst>
          </p:cNvPr>
          <p:cNvSpPr/>
          <p:nvPr/>
        </p:nvSpPr>
        <p:spPr>
          <a:xfrm>
            <a:off x="-5" y="2656830"/>
            <a:ext cx="12192000" cy="64179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26" name="Pentagone 50">
            <a:extLst>
              <a:ext uri="{FF2B5EF4-FFF2-40B4-BE49-F238E27FC236}">
                <a16:creationId xmlns:a16="http://schemas.microsoft.com/office/drawing/2014/main" id="{65AB0174-0E23-40F9-91DD-82655E4C38D6}"/>
              </a:ext>
            </a:extLst>
          </p:cNvPr>
          <p:cNvSpPr/>
          <p:nvPr/>
        </p:nvSpPr>
        <p:spPr>
          <a:xfrm>
            <a:off x="8615347" y="2717382"/>
            <a:ext cx="3363292" cy="502953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Achat en ligne</a:t>
            </a:r>
          </a:p>
        </p:txBody>
      </p:sp>
      <p:sp>
        <p:nvSpPr>
          <p:cNvPr id="27" name="Pentagone 50">
            <a:extLst>
              <a:ext uri="{FF2B5EF4-FFF2-40B4-BE49-F238E27FC236}">
                <a16:creationId xmlns:a16="http://schemas.microsoft.com/office/drawing/2014/main" id="{D8DB5FAE-4263-474C-A578-40806F65C67A}"/>
              </a:ext>
            </a:extLst>
          </p:cNvPr>
          <p:cNvSpPr/>
          <p:nvPr/>
        </p:nvSpPr>
        <p:spPr>
          <a:xfrm>
            <a:off x="6758606" y="2718477"/>
            <a:ext cx="2695073" cy="502953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Simple</a:t>
            </a:r>
          </a:p>
        </p:txBody>
      </p:sp>
      <p:sp>
        <p:nvSpPr>
          <p:cNvPr id="28" name="Pentagone 50">
            <a:extLst>
              <a:ext uri="{FF2B5EF4-FFF2-40B4-BE49-F238E27FC236}">
                <a16:creationId xmlns:a16="http://schemas.microsoft.com/office/drawing/2014/main" id="{8EE7AF5A-655B-4A92-AB9A-9B0B19282345}"/>
              </a:ext>
            </a:extLst>
          </p:cNvPr>
          <p:cNvSpPr/>
          <p:nvPr/>
        </p:nvSpPr>
        <p:spPr>
          <a:xfrm>
            <a:off x="4631593" y="2720469"/>
            <a:ext cx="2921839" cy="502696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      7 à 197 euros</a:t>
            </a:r>
          </a:p>
        </p:txBody>
      </p:sp>
      <p:sp>
        <p:nvSpPr>
          <p:cNvPr id="29" name="Pentagone 50">
            <a:extLst>
              <a:ext uri="{FF2B5EF4-FFF2-40B4-BE49-F238E27FC236}">
                <a16:creationId xmlns:a16="http://schemas.microsoft.com/office/drawing/2014/main" id="{F5A9764D-D11E-4270-B7BD-90CEE70F40A5}"/>
              </a:ext>
            </a:extLst>
          </p:cNvPr>
          <p:cNvSpPr/>
          <p:nvPr/>
        </p:nvSpPr>
        <p:spPr>
          <a:xfrm>
            <a:off x="2275841" y="2721272"/>
            <a:ext cx="3151057" cy="502696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Produits physiques ou</a:t>
            </a:r>
            <a:br>
              <a:rPr lang="fr-FR" sz="1300" b="1" dirty="0"/>
            </a:br>
            <a:r>
              <a:rPr lang="fr-FR" sz="1300" b="1" dirty="0"/>
              <a:t>Infoproduits (ebooks…)</a:t>
            </a:r>
          </a:p>
        </p:txBody>
      </p:sp>
      <p:sp>
        <p:nvSpPr>
          <p:cNvPr id="41" name="Pentagone 49">
            <a:extLst>
              <a:ext uri="{FF2B5EF4-FFF2-40B4-BE49-F238E27FC236}">
                <a16:creationId xmlns:a16="http://schemas.microsoft.com/office/drawing/2014/main" id="{154DA5B2-8C35-48BB-82D8-AD747D1BAAFD}"/>
              </a:ext>
            </a:extLst>
          </p:cNvPr>
          <p:cNvSpPr/>
          <p:nvPr/>
        </p:nvSpPr>
        <p:spPr>
          <a:xfrm>
            <a:off x="-7" y="2712175"/>
            <a:ext cx="2040461" cy="535125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</a:t>
            </a:r>
            <a:br>
              <a:rPr lang="fr-FR" sz="1400" b="1" dirty="0"/>
            </a:br>
            <a:r>
              <a:rPr lang="fr-FR" sz="1400" b="1" dirty="0"/>
              <a:t>Vente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1490478-2A1C-42AD-8BE6-1C10E604030A}"/>
              </a:ext>
            </a:extLst>
          </p:cNvPr>
          <p:cNvSpPr/>
          <p:nvPr/>
        </p:nvSpPr>
        <p:spPr>
          <a:xfrm>
            <a:off x="-7" y="3383168"/>
            <a:ext cx="12192000" cy="641797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63" name="Pentagone 50">
            <a:extLst>
              <a:ext uri="{FF2B5EF4-FFF2-40B4-BE49-F238E27FC236}">
                <a16:creationId xmlns:a16="http://schemas.microsoft.com/office/drawing/2014/main" id="{6123DB48-167A-4F9D-AFA7-0384C84A7172}"/>
              </a:ext>
            </a:extLst>
          </p:cNvPr>
          <p:cNvSpPr/>
          <p:nvPr/>
        </p:nvSpPr>
        <p:spPr>
          <a:xfrm>
            <a:off x="8615344" y="3454495"/>
            <a:ext cx="3363295" cy="500779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   Prise de Contact </a:t>
            </a:r>
            <a:br>
              <a:rPr lang="fr-FR" sz="1300" b="1" dirty="0"/>
            </a:br>
            <a:r>
              <a:rPr lang="fr-FR" sz="1300" b="1" dirty="0"/>
              <a:t>                  ou Achat en ligne</a:t>
            </a:r>
          </a:p>
        </p:txBody>
      </p:sp>
      <p:sp>
        <p:nvSpPr>
          <p:cNvPr id="64" name="Pentagone 50">
            <a:extLst>
              <a:ext uri="{FF2B5EF4-FFF2-40B4-BE49-F238E27FC236}">
                <a16:creationId xmlns:a16="http://schemas.microsoft.com/office/drawing/2014/main" id="{8E154BE3-B248-43FA-8142-F8E4B2EF2754}"/>
              </a:ext>
            </a:extLst>
          </p:cNvPr>
          <p:cNvSpPr/>
          <p:nvPr/>
        </p:nvSpPr>
        <p:spPr>
          <a:xfrm>
            <a:off x="6758606" y="3452322"/>
            <a:ext cx="2695073" cy="502953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Simple</a:t>
            </a:r>
          </a:p>
        </p:txBody>
      </p:sp>
      <p:sp>
        <p:nvSpPr>
          <p:cNvPr id="65" name="Pentagone 50">
            <a:extLst>
              <a:ext uri="{FF2B5EF4-FFF2-40B4-BE49-F238E27FC236}">
                <a16:creationId xmlns:a16="http://schemas.microsoft.com/office/drawing/2014/main" id="{2524B951-2C23-42BB-95D7-D4C341EDFEA0}"/>
              </a:ext>
            </a:extLst>
          </p:cNvPr>
          <p:cNvSpPr/>
          <p:nvPr/>
        </p:nvSpPr>
        <p:spPr>
          <a:xfrm>
            <a:off x="4631593" y="3454314"/>
            <a:ext cx="2921839" cy="502696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Variable</a:t>
            </a:r>
          </a:p>
        </p:txBody>
      </p:sp>
      <p:sp>
        <p:nvSpPr>
          <p:cNvPr id="67" name="Pentagone 49">
            <a:extLst>
              <a:ext uri="{FF2B5EF4-FFF2-40B4-BE49-F238E27FC236}">
                <a16:creationId xmlns:a16="http://schemas.microsoft.com/office/drawing/2014/main" id="{0DDD9CDD-FC39-4901-B60C-2E14510A9F2C}"/>
              </a:ext>
            </a:extLst>
          </p:cNvPr>
          <p:cNvSpPr/>
          <p:nvPr/>
        </p:nvSpPr>
        <p:spPr>
          <a:xfrm>
            <a:off x="-7" y="3439700"/>
            <a:ext cx="2040461" cy="535125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 Quizz</a:t>
            </a:r>
          </a:p>
        </p:txBody>
      </p:sp>
      <p:sp>
        <p:nvSpPr>
          <p:cNvPr id="68" name="Pentagone 50">
            <a:extLst>
              <a:ext uri="{FF2B5EF4-FFF2-40B4-BE49-F238E27FC236}">
                <a16:creationId xmlns:a16="http://schemas.microsoft.com/office/drawing/2014/main" id="{72D06AC4-B41D-4FF5-A297-77D2DB1AFDAA}"/>
              </a:ext>
            </a:extLst>
          </p:cNvPr>
          <p:cNvSpPr/>
          <p:nvPr/>
        </p:nvSpPr>
        <p:spPr>
          <a:xfrm>
            <a:off x="2275841" y="3455116"/>
            <a:ext cx="3151057" cy="502696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Produits ou </a:t>
            </a:r>
            <a:br>
              <a:rPr lang="fr-FR" sz="1300" b="1" dirty="0"/>
            </a:br>
            <a:r>
              <a:rPr lang="fr-FR" sz="1300" b="1" dirty="0"/>
              <a:t>Prestations de services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1ABA355-E32A-4645-A997-1573710F4B21}"/>
              </a:ext>
            </a:extLst>
          </p:cNvPr>
          <p:cNvSpPr/>
          <p:nvPr/>
        </p:nvSpPr>
        <p:spPr>
          <a:xfrm>
            <a:off x="-1" y="4094330"/>
            <a:ext cx="12192000" cy="60113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b="1" dirty="0"/>
          </a:p>
        </p:txBody>
      </p:sp>
      <p:sp>
        <p:nvSpPr>
          <p:cNvPr id="72" name="Pentagone 50">
            <a:extLst>
              <a:ext uri="{FF2B5EF4-FFF2-40B4-BE49-F238E27FC236}">
                <a16:creationId xmlns:a16="http://schemas.microsoft.com/office/drawing/2014/main" id="{AF0A5543-0179-4B47-89E1-8C86111A0C14}"/>
              </a:ext>
            </a:extLst>
          </p:cNvPr>
          <p:cNvSpPr/>
          <p:nvPr/>
        </p:nvSpPr>
        <p:spPr>
          <a:xfrm>
            <a:off x="8615351" y="4161138"/>
            <a:ext cx="3363288" cy="469052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   Prise de Contact </a:t>
            </a:r>
            <a:br>
              <a:rPr lang="fr-FR" sz="1300" b="1" dirty="0"/>
            </a:br>
            <a:r>
              <a:rPr lang="fr-FR" sz="1300" b="1" dirty="0"/>
              <a:t>                  ou Achat en ligne</a:t>
            </a:r>
          </a:p>
        </p:txBody>
      </p:sp>
      <p:sp>
        <p:nvSpPr>
          <p:cNvPr id="73" name="Pentagone 50">
            <a:extLst>
              <a:ext uri="{FF2B5EF4-FFF2-40B4-BE49-F238E27FC236}">
                <a16:creationId xmlns:a16="http://schemas.microsoft.com/office/drawing/2014/main" id="{082D0EAF-9A4F-4B6C-9C15-788AB36F24AD}"/>
              </a:ext>
            </a:extLst>
          </p:cNvPr>
          <p:cNvSpPr/>
          <p:nvPr/>
        </p:nvSpPr>
        <p:spPr>
          <a:xfrm>
            <a:off x="6758612" y="4159102"/>
            <a:ext cx="2695073" cy="471088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Moyen</a:t>
            </a:r>
          </a:p>
        </p:txBody>
      </p:sp>
      <p:sp>
        <p:nvSpPr>
          <p:cNvPr id="74" name="Pentagone 50">
            <a:extLst>
              <a:ext uri="{FF2B5EF4-FFF2-40B4-BE49-F238E27FC236}">
                <a16:creationId xmlns:a16="http://schemas.microsoft.com/office/drawing/2014/main" id="{7D746FEE-348C-4E09-9883-9CFA3D0752A5}"/>
              </a:ext>
            </a:extLst>
          </p:cNvPr>
          <p:cNvSpPr/>
          <p:nvPr/>
        </p:nvSpPr>
        <p:spPr>
          <a:xfrm>
            <a:off x="4631599" y="4160968"/>
            <a:ext cx="2921839" cy="470848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    7 à 47 euros </a:t>
            </a:r>
            <a:br>
              <a:rPr lang="fr-FR" sz="1300" b="1" dirty="0"/>
            </a:br>
            <a:r>
              <a:rPr lang="fr-FR" sz="1300" b="1" dirty="0"/>
              <a:t>             puis Variable</a:t>
            </a:r>
          </a:p>
        </p:txBody>
      </p:sp>
      <p:sp>
        <p:nvSpPr>
          <p:cNvPr id="76" name="Pentagone 49">
            <a:extLst>
              <a:ext uri="{FF2B5EF4-FFF2-40B4-BE49-F238E27FC236}">
                <a16:creationId xmlns:a16="http://schemas.microsoft.com/office/drawing/2014/main" id="{C9D72294-C759-4096-A141-3F77B415AC8A}"/>
              </a:ext>
            </a:extLst>
          </p:cNvPr>
          <p:cNvSpPr/>
          <p:nvPr/>
        </p:nvSpPr>
        <p:spPr>
          <a:xfrm>
            <a:off x="-1" y="4147281"/>
            <a:ext cx="2040461" cy="501222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 Tripwire</a:t>
            </a:r>
          </a:p>
        </p:txBody>
      </p:sp>
      <p:sp>
        <p:nvSpPr>
          <p:cNvPr id="77" name="Pentagone 50">
            <a:extLst>
              <a:ext uri="{FF2B5EF4-FFF2-40B4-BE49-F238E27FC236}">
                <a16:creationId xmlns:a16="http://schemas.microsoft.com/office/drawing/2014/main" id="{D7F2F87E-E234-426C-8F7C-A5D369ADFD60}"/>
              </a:ext>
            </a:extLst>
          </p:cNvPr>
          <p:cNvSpPr/>
          <p:nvPr/>
        </p:nvSpPr>
        <p:spPr>
          <a:xfrm>
            <a:off x="2275841" y="4161720"/>
            <a:ext cx="3151063" cy="470848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Produits ou </a:t>
            </a:r>
            <a:br>
              <a:rPr lang="fr-FR" sz="1300" b="1" dirty="0"/>
            </a:br>
            <a:r>
              <a:rPr lang="fr-FR" sz="1300" b="1" dirty="0"/>
              <a:t>Prestations de services</a:t>
            </a:r>
          </a:p>
        </p:txBody>
      </p:sp>
      <p:sp>
        <p:nvSpPr>
          <p:cNvPr id="82" name="Pentagone 49">
            <a:extLst>
              <a:ext uri="{FF2B5EF4-FFF2-40B4-BE49-F238E27FC236}">
                <a16:creationId xmlns:a16="http://schemas.microsoft.com/office/drawing/2014/main" id="{0DAAF2B9-D33D-4B93-8FE0-92E8D7A6A75C}"/>
              </a:ext>
            </a:extLst>
          </p:cNvPr>
          <p:cNvSpPr/>
          <p:nvPr/>
        </p:nvSpPr>
        <p:spPr>
          <a:xfrm>
            <a:off x="-4" y="4837964"/>
            <a:ext cx="2040461" cy="501222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</a:t>
            </a:r>
            <a:br>
              <a:rPr lang="fr-FR" sz="1400" b="1" dirty="0"/>
            </a:br>
            <a:r>
              <a:rPr lang="fr-FR" sz="1400" b="1" dirty="0"/>
              <a:t>Lancement Produit</a:t>
            </a:r>
          </a:p>
        </p:txBody>
      </p:sp>
      <p:sp>
        <p:nvSpPr>
          <p:cNvPr id="100" name="Pentagone 49">
            <a:extLst>
              <a:ext uri="{FF2B5EF4-FFF2-40B4-BE49-F238E27FC236}">
                <a16:creationId xmlns:a16="http://schemas.microsoft.com/office/drawing/2014/main" id="{A7B13D6D-686B-4D84-8162-1F664310900F}"/>
              </a:ext>
            </a:extLst>
          </p:cNvPr>
          <p:cNvSpPr/>
          <p:nvPr/>
        </p:nvSpPr>
        <p:spPr>
          <a:xfrm>
            <a:off x="-2309" y="6228482"/>
            <a:ext cx="2040461" cy="502085"/>
          </a:xfrm>
          <a:prstGeom prst="homePlate">
            <a:avLst/>
          </a:prstGeom>
          <a:solidFill>
            <a:srgbClr val="C50B49"/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</a:t>
            </a:r>
            <a:br>
              <a:rPr lang="fr-FR" sz="1400" b="1" dirty="0"/>
            </a:br>
            <a:r>
              <a:rPr lang="fr-FR" sz="1400" b="1" dirty="0"/>
              <a:t>Vente complexe</a:t>
            </a:r>
          </a:p>
        </p:txBody>
      </p:sp>
      <p:sp>
        <p:nvSpPr>
          <p:cNvPr id="110" name="Pentagone 49">
            <a:extLst>
              <a:ext uri="{FF2B5EF4-FFF2-40B4-BE49-F238E27FC236}">
                <a16:creationId xmlns:a16="http://schemas.microsoft.com/office/drawing/2014/main" id="{63EDDBDB-1667-4680-B765-7480CAF07E6D}"/>
              </a:ext>
            </a:extLst>
          </p:cNvPr>
          <p:cNvSpPr/>
          <p:nvPr/>
        </p:nvSpPr>
        <p:spPr>
          <a:xfrm>
            <a:off x="-2309" y="5527428"/>
            <a:ext cx="2040461" cy="502085"/>
          </a:xfrm>
          <a:prstGeom prst="homePlate">
            <a:avLst/>
          </a:prstGeom>
          <a:solidFill>
            <a:srgbClr val="C50B49"/>
          </a:solidFill>
          <a:ln>
            <a:solidFill>
              <a:schemeClr val="tx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Tunnel</a:t>
            </a:r>
            <a:br>
              <a:rPr lang="fr-FR" sz="1400" b="1" dirty="0"/>
            </a:br>
            <a:r>
              <a:rPr lang="fr-FR" sz="1400" b="1" dirty="0"/>
              <a:t>Prospection</a:t>
            </a:r>
          </a:p>
        </p:txBody>
      </p:sp>
      <p:sp>
        <p:nvSpPr>
          <p:cNvPr id="117" name="Pentagone 50">
            <a:extLst>
              <a:ext uri="{FF2B5EF4-FFF2-40B4-BE49-F238E27FC236}">
                <a16:creationId xmlns:a16="http://schemas.microsoft.com/office/drawing/2014/main" id="{81CAD491-396D-4CA4-83A9-A832F7CA99DF}"/>
              </a:ext>
            </a:extLst>
          </p:cNvPr>
          <p:cNvSpPr/>
          <p:nvPr/>
        </p:nvSpPr>
        <p:spPr>
          <a:xfrm>
            <a:off x="8608439" y="4835492"/>
            <a:ext cx="3370200" cy="469052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   Prise de Contact </a:t>
            </a:r>
            <a:br>
              <a:rPr lang="fr-FR" sz="1300" b="1" dirty="0"/>
            </a:br>
            <a:r>
              <a:rPr lang="fr-FR" sz="1300" b="1" dirty="0"/>
              <a:t>                  ou Achat en ligne</a:t>
            </a:r>
          </a:p>
        </p:txBody>
      </p:sp>
      <p:sp>
        <p:nvSpPr>
          <p:cNvPr id="118" name="Pentagone 50">
            <a:extLst>
              <a:ext uri="{FF2B5EF4-FFF2-40B4-BE49-F238E27FC236}">
                <a16:creationId xmlns:a16="http://schemas.microsoft.com/office/drawing/2014/main" id="{4F9CB372-C5AE-4DA0-92EE-63114DFE56A4}"/>
              </a:ext>
            </a:extLst>
          </p:cNvPr>
          <p:cNvSpPr/>
          <p:nvPr/>
        </p:nvSpPr>
        <p:spPr>
          <a:xfrm>
            <a:off x="6751700" y="4833456"/>
            <a:ext cx="2695073" cy="471088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Moyen</a:t>
            </a:r>
          </a:p>
        </p:txBody>
      </p:sp>
      <p:sp>
        <p:nvSpPr>
          <p:cNvPr id="119" name="Pentagone 50">
            <a:extLst>
              <a:ext uri="{FF2B5EF4-FFF2-40B4-BE49-F238E27FC236}">
                <a16:creationId xmlns:a16="http://schemas.microsoft.com/office/drawing/2014/main" id="{5CC55F57-E814-4C58-8782-51CE12D0679E}"/>
              </a:ext>
            </a:extLst>
          </p:cNvPr>
          <p:cNvSpPr/>
          <p:nvPr/>
        </p:nvSpPr>
        <p:spPr>
          <a:xfrm>
            <a:off x="4624687" y="4835322"/>
            <a:ext cx="2921839" cy="470848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 197 à 1997</a:t>
            </a:r>
            <a:br>
              <a:rPr lang="fr-FR" sz="1300" b="1" dirty="0"/>
            </a:br>
            <a:r>
              <a:rPr lang="fr-FR" sz="1300" b="1" dirty="0"/>
              <a:t>euros</a:t>
            </a:r>
          </a:p>
        </p:txBody>
      </p:sp>
      <p:sp>
        <p:nvSpPr>
          <p:cNvPr id="120" name="Pentagone 50">
            <a:extLst>
              <a:ext uri="{FF2B5EF4-FFF2-40B4-BE49-F238E27FC236}">
                <a16:creationId xmlns:a16="http://schemas.microsoft.com/office/drawing/2014/main" id="{19FB6A7E-AB41-41BA-85B3-BC6CCE172780}"/>
              </a:ext>
            </a:extLst>
          </p:cNvPr>
          <p:cNvSpPr/>
          <p:nvPr/>
        </p:nvSpPr>
        <p:spPr>
          <a:xfrm>
            <a:off x="2275841" y="4836074"/>
            <a:ext cx="3144152" cy="470848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Formations complexes ou Espaces membres</a:t>
            </a:r>
          </a:p>
        </p:txBody>
      </p:sp>
      <p:sp>
        <p:nvSpPr>
          <p:cNvPr id="123" name="Pentagone 50">
            <a:extLst>
              <a:ext uri="{FF2B5EF4-FFF2-40B4-BE49-F238E27FC236}">
                <a16:creationId xmlns:a16="http://schemas.microsoft.com/office/drawing/2014/main" id="{ECB472E7-5A13-4643-A16E-4C24E1FD88DF}"/>
              </a:ext>
            </a:extLst>
          </p:cNvPr>
          <p:cNvSpPr/>
          <p:nvPr/>
        </p:nvSpPr>
        <p:spPr>
          <a:xfrm>
            <a:off x="8608439" y="5545714"/>
            <a:ext cx="3370200" cy="469052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   Prise de Contact</a:t>
            </a:r>
          </a:p>
        </p:txBody>
      </p:sp>
      <p:sp>
        <p:nvSpPr>
          <p:cNvPr id="124" name="Pentagone 50">
            <a:extLst>
              <a:ext uri="{FF2B5EF4-FFF2-40B4-BE49-F238E27FC236}">
                <a16:creationId xmlns:a16="http://schemas.microsoft.com/office/drawing/2014/main" id="{4BC39683-798C-43D7-A77C-3B215CD80CC8}"/>
              </a:ext>
            </a:extLst>
          </p:cNvPr>
          <p:cNvSpPr/>
          <p:nvPr/>
        </p:nvSpPr>
        <p:spPr>
          <a:xfrm>
            <a:off x="6751700" y="5543678"/>
            <a:ext cx="2695073" cy="471088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Simple</a:t>
            </a:r>
          </a:p>
        </p:txBody>
      </p:sp>
      <p:sp>
        <p:nvSpPr>
          <p:cNvPr id="125" name="Pentagone 50">
            <a:extLst>
              <a:ext uri="{FF2B5EF4-FFF2-40B4-BE49-F238E27FC236}">
                <a16:creationId xmlns:a16="http://schemas.microsoft.com/office/drawing/2014/main" id="{35130F7B-B306-4460-B791-D5F3930BA13D}"/>
              </a:ext>
            </a:extLst>
          </p:cNvPr>
          <p:cNvSpPr/>
          <p:nvPr/>
        </p:nvSpPr>
        <p:spPr>
          <a:xfrm>
            <a:off x="4624687" y="5545544"/>
            <a:ext cx="2921839" cy="470848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997 euros </a:t>
            </a:r>
            <a:br>
              <a:rPr lang="fr-FR" sz="1300" b="1" dirty="0"/>
            </a:br>
            <a:r>
              <a:rPr lang="fr-FR" sz="1300" b="1" dirty="0"/>
              <a:t>               à 30 000 euros</a:t>
            </a:r>
          </a:p>
        </p:txBody>
      </p:sp>
      <p:sp>
        <p:nvSpPr>
          <p:cNvPr id="126" name="Pentagone 50">
            <a:extLst>
              <a:ext uri="{FF2B5EF4-FFF2-40B4-BE49-F238E27FC236}">
                <a16:creationId xmlns:a16="http://schemas.microsoft.com/office/drawing/2014/main" id="{311F9D82-950E-4789-97F5-F24CFCF7065B}"/>
              </a:ext>
            </a:extLst>
          </p:cNvPr>
          <p:cNvSpPr/>
          <p:nvPr/>
        </p:nvSpPr>
        <p:spPr>
          <a:xfrm>
            <a:off x="2275841" y="5546296"/>
            <a:ext cx="3144151" cy="470848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Prestations de services</a:t>
            </a:r>
          </a:p>
        </p:txBody>
      </p:sp>
      <p:sp>
        <p:nvSpPr>
          <p:cNvPr id="127" name="Pentagone 50">
            <a:extLst>
              <a:ext uri="{FF2B5EF4-FFF2-40B4-BE49-F238E27FC236}">
                <a16:creationId xmlns:a16="http://schemas.microsoft.com/office/drawing/2014/main" id="{930C64DD-A877-4770-B643-7B314CA24EF3}"/>
              </a:ext>
            </a:extLst>
          </p:cNvPr>
          <p:cNvSpPr/>
          <p:nvPr/>
        </p:nvSpPr>
        <p:spPr>
          <a:xfrm>
            <a:off x="8608439" y="6238813"/>
            <a:ext cx="3370200" cy="469052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00" b="1" dirty="0"/>
              <a:t>                Prise de Contact</a:t>
            </a:r>
            <a:br>
              <a:rPr lang="fr-FR" sz="1300" b="1" dirty="0"/>
            </a:br>
            <a:r>
              <a:rPr lang="fr-FR" sz="1300" b="1" dirty="0"/>
              <a:t>                  ou Achat en ligne</a:t>
            </a:r>
          </a:p>
        </p:txBody>
      </p:sp>
      <p:sp>
        <p:nvSpPr>
          <p:cNvPr id="128" name="Pentagone 50">
            <a:extLst>
              <a:ext uri="{FF2B5EF4-FFF2-40B4-BE49-F238E27FC236}">
                <a16:creationId xmlns:a16="http://schemas.microsoft.com/office/drawing/2014/main" id="{4945B8E2-061B-44D5-8BD9-07B82A1D2C80}"/>
              </a:ext>
            </a:extLst>
          </p:cNvPr>
          <p:cNvSpPr/>
          <p:nvPr/>
        </p:nvSpPr>
        <p:spPr>
          <a:xfrm>
            <a:off x="6751700" y="6236777"/>
            <a:ext cx="2695073" cy="471088"/>
          </a:xfrm>
          <a:prstGeom prst="homePlate">
            <a:avLst/>
          </a:prstGeom>
          <a:solidFill>
            <a:srgbClr val="F62A2A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 Complexe</a:t>
            </a:r>
          </a:p>
        </p:txBody>
      </p:sp>
      <p:sp>
        <p:nvSpPr>
          <p:cNvPr id="129" name="Pentagone 50">
            <a:extLst>
              <a:ext uri="{FF2B5EF4-FFF2-40B4-BE49-F238E27FC236}">
                <a16:creationId xmlns:a16="http://schemas.microsoft.com/office/drawing/2014/main" id="{01A6C028-FAE9-4FB1-9703-F13E25766174}"/>
              </a:ext>
            </a:extLst>
          </p:cNvPr>
          <p:cNvSpPr/>
          <p:nvPr/>
        </p:nvSpPr>
        <p:spPr>
          <a:xfrm>
            <a:off x="4624687" y="6238643"/>
            <a:ext cx="2921839" cy="470848"/>
          </a:xfrm>
          <a:prstGeom prst="homePlate">
            <a:avLst/>
          </a:prstGeom>
          <a:solidFill>
            <a:srgbClr val="FF66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/>
              <a:t>       497 euros </a:t>
            </a:r>
            <a:br>
              <a:rPr lang="fr-FR" sz="1300" b="1" dirty="0"/>
            </a:br>
            <a:r>
              <a:rPr lang="fr-FR" sz="1300" b="1" dirty="0"/>
              <a:t>           à 2997 euros</a:t>
            </a:r>
          </a:p>
        </p:txBody>
      </p:sp>
      <p:sp>
        <p:nvSpPr>
          <p:cNvPr id="130" name="Pentagone 50">
            <a:extLst>
              <a:ext uri="{FF2B5EF4-FFF2-40B4-BE49-F238E27FC236}">
                <a16:creationId xmlns:a16="http://schemas.microsoft.com/office/drawing/2014/main" id="{A3C8965D-5556-4AAC-9323-5B1C67C0EEC8}"/>
              </a:ext>
            </a:extLst>
          </p:cNvPr>
          <p:cNvSpPr/>
          <p:nvPr/>
        </p:nvSpPr>
        <p:spPr>
          <a:xfrm>
            <a:off x="2275841" y="6239395"/>
            <a:ext cx="3144151" cy="470848"/>
          </a:xfrm>
          <a:prstGeom prst="homePlate">
            <a:avLst/>
          </a:prstGeom>
          <a:solidFill>
            <a:srgbClr val="FF99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300" b="1" dirty="0"/>
              <a:t>Prestations de services ou</a:t>
            </a:r>
            <a:br>
              <a:rPr lang="fr-FR" sz="1300" b="1" dirty="0"/>
            </a:br>
            <a:r>
              <a:rPr lang="fr-FR" sz="1300" b="1" dirty="0"/>
              <a:t>Espaces membres / Formations</a:t>
            </a:r>
          </a:p>
        </p:txBody>
      </p:sp>
      <p:sp>
        <p:nvSpPr>
          <p:cNvPr id="134" name="Titre 1">
            <a:extLst>
              <a:ext uri="{FF2B5EF4-FFF2-40B4-BE49-F238E27FC236}">
                <a16:creationId xmlns:a16="http://schemas.microsoft.com/office/drawing/2014/main" id="{E2D60996-324D-4DAA-92E0-1476EB89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511" y="1597745"/>
            <a:ext cx="9666829" cy="352381"/>
          </a:xfrm>
        </p:spPr>
        <p:txBody>
          <a:bodyPr/>
          <a:lstStyle/>
          <a:p>
            <a:r>
              <a:rPr lang="fr-FR" sz="1400" dirty="0">
                <a:solidFill>
                  <a:schemeClr val="bg2"/>
                </a:solidFill>
              </a:rPr>
              <a:t>Type d’offre à privilégier			     Tarifs praticables		Niveau technique	       Objectif recherché		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6D60FE3-6F9C-4A78-8972-FFC5B7C63E0D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6" name="Titre 1">
            <a:extLst>
              <a:ext uri="{FF2B5EF4-FFF2-40B4-BE49-F238E27FC236}">
                <a16:creationId xmlns:a16="http://schemas.microsoft.com/office/drawing/2014/main" id="{6A457D15-B800-451F-B778-6850D31AFEDC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1089056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200" b="1" i="0" kern="1200" dirty="0">
                <a:solidFill>
                  <a:srgbClr val="FF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2D2D"/>
                </a:solidFill>
              </a:rPr>
              <a:t>Fiche synthétique des tunnels </a:t>
            </a:r>
          </a:p>
        </p:txBody>
      </p:sp>
    </p:spTree>
    <p:extLst>
      <p:ext uri="{BB962C8B-B14F-4D97-AF65-F5344CB8AC3E}">
        <p14:creationId xmlns:p14="http://schemas.microsoft.com/office/powerpoint/2010/main" val="171360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Penser points de contact &amp; confiance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4964EE-D012-48D6-974D-F99C04BC9F0C}"/>
              </a:ext>
            </a:extLst>
          </p:cNvPr>
          <p:cNvSpPr/>
          <p:nvPr/>
        </p:nvSpPr>
        <p:spPr>
          <a:xfrm>
            <a:off x="7626613" y="5056805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7F7860E-16CB-4F44-BDA5-7BD0A54E10D7}"/>
              </a:ext>
            </a:extLst>
          </p:cNvPr>
          <p:cNvSpPr/>
          <p:nvPr/>
        </p:nvSpPr>
        <p:spPr>
          <a:xfrm>
            <a:off x="7439749" y="2130335"/>
            <a:ext cx="540000" cy="54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726B181-213D-4364-91E2-0FD4A817117E}"/>
              </a:ext>
            </a:extLst>
          </p:cNvPr>
          <p:cNvSpPr/>
          <p:nvPr/>
        </p:nvSpPr>
        <p:spPr>
          <a:xfrm>
            <a:off x="5685392" y="5538978"/>
            <a:ext cx="540000" cy="54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4CBE4A0-D635-4CD2-8F14-80EB8BB954AE}"/>
              </a:ext>
            </a:extLst>
          </p:cNvPr>
          <p:cNvSpPr/>
          <p:nvPr/>
        </p:nvSpPr>
        <p:spPr>
          <a:xfrm>
            <a:off x="4267479" y="2415024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82BA425-F91C-4666-A8C3-3273A01F5392}"/>
              </a:ext>
            </a:extLst>
          </p:cNvPr>
          <p:cNvSpPr/>
          <p:nvPr/>
        </p:nvSpPr>
        <p:spPr>
          <a:xfrm>
            <a:off x="3887477" y="3541906"/>
            <a:ext cx="1440000" cy="1440000"/>
          </a:xfrm>
          <a:prstGeom prst="ellipse">
            <a:avLst/>
          </a:prstGeom>
          <a:solidFill>
            <a:srgbClr val="F21A6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349D0FC-3395-4AB9-94CF-3869BFC14822}"/>
              </a:ext>
            </a:extLst>
          </p:cNvPr>
          <p:cNvSpPr/>
          <p:nvPr/>
        </p:nvSpPr>
        <p:spPr>
          <a:xfrm>
            <a:off x="3940439" y="2898831"/>
            <a:ext cx="648000" cy="648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6D5912D-BD21-4A4C-89B4-2D19EB9C6E79}"/>
              </a:ext>
            </a:extLst>
          </p:cNvPr>
          <p:cNvSpPr/>
          <p:nvPr/>
        </p:nvSpPr>
        <p:spPr>
          <a:xfrm>
            <a:off x="3148743" y="3894464"/>
            <a:ext cx="648000" cy="648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BBA25DE-FB38-4D8A-898C-41C2D2BA4D9D}"/>
              </a:ext>
            </a:extLst>
          </p:cNvPr>
          <p:cNvSpPr/>
          <p:nvPr/>
        </p:nvSpPr>
        <p:spPr>
          <a:xfrm>
            <a:off x="7456684" y="5476866"/>
            <a:ext cx="720000" cy="72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2D6F445-112E-4901-AB4B-559FD666E1B1}"/>
              </a:ext>
            </a:extLst>
          </p:cNvPr>
          <p:cNvSpPr/>
          <p:nvPr/>
        </p:nvSpPr>
        <p:spPr>
          <a:xfrm>
            <a:off x="2752591" y="4232921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15315C7-5B66-40F6-AAB2-4B0F02205F0C}"/>
              </a:ext>
            </a:extLst>
          </p:cNvPr>
          <p:cNvSpPr/>
          <p:nvPr/>
        </p:nvSpPr>
        <p:spPr>
          <a:xfrm>
            <a:off x="3977355" y="5012013"/>
            <a:ext cx="648000" cy="648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604AB10C-9F0A-498B-B6E3-D9BE42789EDC}"/>
              </a:ext>
            </a:extLst>
          </p:cNvPr>
          <p:cNvSpPr/>
          <p:nvPr/>
        </p:nvSpPr>
        <p:spPr>
          <a:xfrm>
            <a:off x="2763101" y="3792130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49B7E215-1E4F-4590-89CE-3CADA401DD26}"/>
              </a:ext>
            </a:extLst>
          </p:cNvPr>
          <p:cNvSpPr/>
          <p:nvPr/>
        </p:nvSpPr>
        <p:spPr>
          <a:xfrm>
            <a:off x="3488749" y="2798960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B3A761C-2D0F-4EA1-AB09-744114144093}"/>
              </a:ext>
            </a:extLst>
          </p:cNvPr>
          <p:cNvSpPr/>
          <p:nvPr/>
        </p:nvSpPr>
        <p:spPr>
          <a:xfrm>
            <a:off x="3796743" y="2462248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E81BE087-81E2-4C3D-8D36-09DCD0E8F82D}"/>
              </a:ext>
            </a:extLst>
          </p:cNvPr>
          <p:cNvSpPr/>
          <p:nvPr/>
        </p:nvSpPr>
        <p:spPr>
          <a:xfrm>
            <a:off x="6186613" y="2386260"/>
            <a:ext cx="1440000" cy="1440000"/>
          </a:xfrm>
          <a:prstGeom prst="ellipse">
            <a:avLst/>
          </a:prstGeom>
          <a:solidFill>
            <a:srgbClr val="F21A6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0BAAF39-ED02-476F-8A32-96E7908982F2}"/>
              </a:ext>
            </a:extLst>
          </p:cNvPr>
          <p:cNvSpPr/>
          <p:nvPr/>
        </p:nvSpPr>
        <p:spPr>
          <a:xfrm>
            <a:off x="6126647" y="4494647"/>
            <a:ext cx="1440000" cy="1440000"/>
          </a:xfrm>
          <a:prstGeom prst="ellipse">
            <a:avLst/>
          </a:prstGeom>
          <a:solidFill>
            <a:srgbClr val="F21A6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267556F-1050-484E-A82F-6480D4E4F179}"/>
              </a:ext>
            </a:extLst>
          </p:cNvPr>
          <p:cNvSpPr/>
          <p:nvPr/>
        </p:nvSpPr>
        <p:spPr>
          <a:xfrm>
            <a:off x="7666047" y="2693314"/>
            <a:ext cx="360000" cy="360000"/>
          </a:xfrm>
          <a:prstGeom prst="ellipse">
            <a:avLst/>
          </a:prstGeom>
          <a:solidFill>
            <a:srgbClr val="F21A62">
              <a:alpha val="74118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E4BBF26-462D-4FC5-A31C-E9E0CFEDD0EA}"/>
              </a:ext>
            </a:extLst>
          </p:cNvPr>
          <p:cNvSpPr/>
          <p:nvPr/>
        </p:nvSpPr>
        <p:spPr>
          <a:xfrm>
            <a:off x="4723395" y="2781929"/>
            <a:ext cx="2736000" cy="2700000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Chef, il y a XYZ, ils ont l’air pas mal du tout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C3EA75A-99F2-4463-87BC-3BAE36896483}"/>
              </a:ext>
            </a:extLst>
          </p:cNvPr>
          <p:cNvSpPr/>
          <p:nvPr/>
        </p:nvSpPr>
        <p:spPr>
          <a:xfrm>
            <a:off x="8159037" y="2108422"/>
            <a:ext cx="39225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Post Linkedin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C79FCA9-3B2C-4580-8E3F-02C79630272E}"/>
              </a:ext>
            </a:extLst>
          </p:cNvPr>
          <p:cNvSpPr/>
          <p:nvPr/>
        </p:nvSpPr>
        <p:spPr>
          <a:xfrm>
            <a:off x="8242239" y="5720017"/>
            <a:ext cx="23314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Vidéo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94D0D3-97E1-4C03-9A54-953C881A6236}"/>
              </a:ext>
            </a:extLst>
          </p:cNvPr>
          <p:cNvSpPr/>
          <p:nvPr/>
        </p:nvSpPr>
        <p:spPr>
          <a:xfrm>
            <a:off x="650051" y="3750490"/>
            <a:ext cx="23314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Prospection</a:t>
            </a:r>
            <a:br>
              <a:rPr lang="fr-FR" sz="23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téléphonique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BA834AE-D5AF-4374-8A40-E156D361E419}"/>
              </a:ext>
            </a:extLst>
          </p:cNvPr>
          <p:cNvSpPr/>
          <p:nvPr/>
        </p:nvSpPr>
        <p:spPr>
          <a:xfrm>
            <a:off x="2721740" y="5112236"/>
            <a:ext cx="23314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Email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C617B4-1EA9-49CB-B5BC-6F40DC6F09E8}"/>
              </a:ext>
            </a:extLst>
          </p:cNvPr>
          <p:cNvSpPr/>
          <p:nvPr/>
        </p:nvSpPr>
        <p:spPr>
          <a:xfrm>
            <a:off x="1825269" y="2742688"/>
            <a:ext cx="23314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Contenu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FE40EE2-1D7D-4319-A19E-E4A0E2AB03B1}"/>
              </a:ext>
            </a:extLst>
          </p:cNvPr>
          <p:cNvSpPr/>
          <p:nvPr/>
        </p:nvSpPr>
        <p:spPr>
          <a:xfrm>
            <a:off x="5125210" y="1936044"/>
            <a:ext cx="233147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Publicité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468731-7589-428D-9121-A3584818D455}"/>
              </a:ext>
            </a:extLst>
          </p:cNvPr>
          <p:cNvSpPr/>
          <p:nvPr/>
        </p:nvSpPr>
        <p:spPr>
          <a:xfrm>
            <a:off x="8176683" y="5008936"/>
            <a:ext cx="28848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Recommandation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566F3A-C166-47A6-9089-AAEA75760D70}"/>
              </a:ext>
            </a:extLst>
          </p:cNvPr>
          <p:cNvSpPr/>
          <p:nvPr/>
        </p:nvSpPr>
        <p:spPr>
          <a:xfrm>
            <a:off x="8159037" y="2634091"/>
            <a:ext cx="28848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Bouche-à-oreille</a:t>
            </a:r>
          </a:p>
        </p:txBody>
      </p:sp>
    </p:spTree>
    <p:extLst>
      <p:ext uri="{BB962C8B-B14F-4D97-AF65-F5344CB8AC3E}">
        <p14:creationId xmlns:p14="http://schemas.microsoft.com/office/powerpoint/2010/main" val="107361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F36A3E-C664-48BF-BDFC-EAEC18D135E0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F0F0944-F002-4B65-B33E-1AAD8F1D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Pour cela, on utilise les tunnels de vente</a:t>
            </a:r>
          </a:p>
        </p:txBody>
      </p:sp>
      <p:pic>
        <p:nvPicPr>
          <p:cNvPr id="6" name="Picture 2" descr="marketing automation activecampaign">
            <a:extLst>
              <a:ext uri="{FF2B5EF4-FFF2-40B4-BE49-F238E27FC236}">
                <a16:creationId xmlns:a16="http://schemas.microsoft.com/office/drawing/2014/main" id="{19785425-BD3D-4B60-97D4-533A7BCA3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 bwMode="auto">
          <a:xfrm>
            <a:off x="0" y="1481559"/>
            <a:ext cx="12192000" cy="53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2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B297CA-FDF2-4E71-B75D-6B57A7680DD3}"/>
              </a:ext>
            </a:extLst>
          </p:cNvPr>
          <p:cNvSpPr/>
          <p:nvPr/>
        </p:nvSpPr>
        <p:spPr>
          <a:xfrm>
            <a:off x="7181385" y="3180709"/>
            <a:ext cx="5010615" cy="1582200"/>
          </a:xfrm>
          <a:prstGeom prst="rect">
            <a:avLst/>
          </a:prstGeom>
          <a:solidFill>
            <a:srgbClr val="FF7171">
              <a:alpha val="60000"/>
            </a:srgbClr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Pentagone 55">
            <a:extLst>
              <a:ext uri="{FF2B5EF4-FFF2-40B4-BE49-F238E27FC236}">
                <a16:creationId xmlns:a16="http://schemas.microsoft.com/office/drawing/2014/main" id="{D0C5E42E-265D-4594-9469-A58AC3A4FF09}"/>
              </a:ext>
            </a:extLst>
          </p:cNvPr>
          <p:cNvSpPr/>
          <p:nvPr/>
        </p:nvSpPr>
        <p:spPr>
          <a:xfrm>
            <a:off x="6340652" y="3180709"/>
            <a:ext cx="2787847" cy="1582199"/>
          </a:xfrm>
          <a:prstGeom prst="homePlate">
            <a:avLst/>
          </a:prstGeom>
          <a:solidFill>
            <a:srgbClr val="FF7171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Pentagone 55">
            <a:extLst>
              <a:ext uri="{FF2B5EF4-FFF2-40B4-BE49-F238E27FC236}">
                <a16:creationId xmlns:a16="http://schemas.microsoft.com/office/drawing/2014/main" id="{A206DAB3-69E9-45F6-A110-A93565EF337E}"/>
              </a:ext>
            </a:extLst>
          </p:cNvPr>
          <p:cNvSpPr/>
          <p:nvPr/>
        </p:nvSpPr>
        <p:spPr>
          <a:xfrm>
            <a:off x="4918508" y="3180709"/>
            <a:ext cx="2567948" cy="1582199"/>
          </a:xfrm>
          <a:prstGeom prst="homePlate">
            <a:avLst/>
          </a:prstGeom>
          <a:solidFill>
            <a:srgbClr val="FF7171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Graphique 23" descr="Poignée de main">
            <a:extLst>
              <a:ext uri="{FF2B5EF4-FFF2-40B4-BE49-F238E27FC236}">
                <a16:creationId xmlns:a16="http://schemas.microsoft.com/office/drawing/2014/main" id="{768B9D08-3815-4A68-9D71-C5495480A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3280" y="3429000"/>
            <a:ext cx="1172552" cy="1172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83132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L’objectif du tunnel ?</a:t>
            </a:r>
          </a:p>
        </p:txBody>
      </p:sp>
      <p:sp>
        <p:nvSpPr>
          <p:cNvPr id="8" name="Pentagone 51">
            <a:extLst>
              <a:ext uri="{FF2B5EF4-FFF2-40B4-BE49-F238E27FC236}">
                <a16:creationId xmlns:a16="http://schemas.microsoft.com/office/drawing/2014/main" id="{38C5986A-FC89-4E67-BA48-F6D55D80D339}"/>
              </a:ext>
            </a:extLst>
          </p:cNvPr>
          <p:cNvSpPr/>
          <p:nvPr/>
        </p:nvSpPr>
        <p:spPr>
          <a:xfrm>
            <a:off x="2766176" y="3176833"/>
            <a:ext cx="3013415" cy="1586076"/>
          </a:xfrm>
          <a:prstGeom prst="homePlate">
            <a:avLst/>
          </a:prstGeom>
          <a:solidFill>
            <a:srgbClr val="FF5757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entagone 50">
            <a:extLst>
              <a:ext uri="{FF2B5EF4-FFF2-40B4-BE49-F238E27FC236}">
                <a16:creationId xmlns:a16="http://schemas.microsoft.com/office/drawing/2014/main" id="{1C2D6B5A-4A25-4556-B3F5-072B05228ADA}"/>
              </a:ext>
            </a:extLst>
          </p:cNvPr>
          <p:cNvSpPr/>
          <p:nvPr/>
        </p:nvSpPr>
        <p:spPr>
          <a:xfrm>
            <a:off x="1049210" y="3180710"/>
            <a:ext cx="2708896" cy="1582198"/>
          </a:xfrm>
          <a:prstGeom prst="homePlate">
            <a:avLst/>
          </a:prstGeom>
          <a:solidFill>
            <a:srgbClr val="FF5757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entagone 49">
            <a:extLst>
              <a:ext uri="{FF2B5EF4-FFF2-40B4-BE49-F238E27FC236}">
                <a16:creationId xmlns:a16="http://schemas.microsoft.com/office/drawing/2014/main" id="{9B45A22F-46AE-43F3-BFBA-F36A403E00D5}"/>
              </a:ext>
            </a:extLst>
          </p:cNvPr>
          <p:cNvSpPr/>
          <p:nvPr/>
        </p:nvSpPr>
        <p:spPr>
          <a:xfrm>
            <a:off x="0" y="3172180"/>
            <a:ext cx="1838227" cy="1591626"/>
          </a:xfrm>
          <a:prstGeom prst="homePlate">
            <a:avLst/>
          </a:prstGeom>
          <a:solidFill>
            <a:srgbClr val="FF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ECE6AB-0A60-44AE-B0CF-7CC0B9E4653A}"/>
              </a:ext>
            </a:extLst>
          </p:cNvPr>
          <p:cNvSpPr/>
          <p:nvPr/>
        </p:nvSpPr>
        <p:spPr>
          <a:xfrm>
            <a:off x="56751" y="2575225"/>
            <a:ext cx="645401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300" b="1" dirty="0">
                <a:solidFill>
                  <a:schemeClr val="bg2">
                    <a:lumMod val="75000"/>
                  </a:schemeClr>
                </a:solidFill>
              </a:rPr>
              <a:t>Suivre le processus de réflexion du prospect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E252ED-1782-4C03-87D3-B3E46D6E653C}"/>
              </a:ext>
            </a:extLst>
          </p:cNvPr>
          <p:cNvSpPr/>
          <p:nvPr/>
        </p:nvSpPr>
        <p:spPr>
          <a:xfrm>
            <a:off x="56751" y="3753869"/>
            <a:ext cx="152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Introduction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604648-1FAF-42D3-8607-EF36AB938558}"/>
              </a:ext>
            </a:extLst>
          </p:cNvPr>
          <p:cNvSpPr/>
          <p:nvPr/>
        </p:nvSpPr>
        <p:spPr>
          <a:xfrm>
            <a:off x="1917464" y="3771871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Problèmes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EF54E3-DC68-4B3B-9FE6-69E1D20E920D}"/>
              </a:ext>
            </a:extLst>
          </p:cNvPr>
          <p:cNvSpPr/>
          <p:nvPr/>
        </p:nvSpPr>
        <p:spPr>
          <a:xfrm>
            <a:off x="3981455" y="3753869"/>
            <a:ext cx="105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Autorité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95B561-9E10-4A4D-95F8-5F92CA8D0CC2}"/>
              </a:ext>
            </a:extLst>
          </p:cNvPr>
          <p:cNvSpPr/>
          <p:nvPr/>
        </p:nvSpPr>
        <p:spPr>
          <a:xfrm>
            <a:off x="5893742" y="3743489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Transition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E5E0315-2C52-46B7-9725-E70FCE280CAC}"/>
              </a:ext>
            </a:extLst>
          </p:cNvPr>
          <p:cNvSpPr/>
          <p:nvPr/>
        </p:nvSpPr>
        <p:spPr>
          <a:xfrm>
            <a:off x="7773323" y="3771871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Offre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F6108-7D23-4E57-8A9C-DC187B3D7595}"/>
              </a:ext>
            </a:extLst>
          </p:cNvPr>
          <p:cNvSpPr/>
          <p:nvPr/>
        </p:nvSpPr>
        <p:spPr>
          <a:xfrm>
            <a:off x="9368841" y="3623647"/>
            <a:ext cx="1015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Rdv ou </a:t>
            </a:r>
            <a:br>
              <a:rPr lang="fr-FR" b="1" dirty="0"/>
            </a:br>
            <a:r>
              <a:rPr lang="fr-FR" b="1" dirty="0"/>
              <a:t>Vente</a:t>
            </a:r>
          </a:p>
        </p:txBody>
      </p:sp>
    </p:spTree>
    <p:extLst>
      <p:ext uri="{BB962C8B-B14F-4D97-AF65-F5344CB8AC3E}">
        <p14:creationId xmlns:p14="http://schemas.microsoft.com/office/powerpoint/2010/main" val="128354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A28F85D-A77E-4292-973A-DE1DFBA5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5" y="1481559"/>
            <a:ext cx="12192000" cy="59652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0E0D14-F290-4721-9D0A-2D175E86B2EC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082CD11-54A2-4523-AC36-0BFD76C9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Et remplir votre agenda…</a:t>
            </a:r>
          </a:p>
        </p:txBody>
      </p:sp>
    </p:spTree>
    <p:extLst>
      <p:ext uri="{BB962C8B-B14F-4D97-AF65-F5344CB8AC3E}">
        <p14:creationId xmlns:p14="http://schemas.microsoft.com/office/powerpoint/2010/main" val="333224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3 briques pour un système efficace</a:t>
            </a:r>
          </a:p>
        </p:txBody>
      </p:sp>
      <p:sp>
        <p:nvSpPr>
          <p:cNvPr id="19" name="Rectangle : avec coins rognés en haut 18">
            <a:extLst>
              <a:ext uri="{FF2B5EF4-FFF2-40B4-BE49-F238E27FC236}">
                <a16:creationId xmlns:a16="http://schemas.microsoft.com/office/drawing/2014/main" id="{51047831-6F5A-4447-AF6F-4C0301AA5A0E}"/>
              </a:ext>
            </a:extLst>
          </p:cNvPr>
          <p:cNvSpPr/>
          <p:nvPr/>
        </p:nvSpPr>
        <p:spPr>
          <a:xfrm rot="5400000">
            <a:off x="6086752" y="2538024"/>
            <a:ext cx="3204264" cy="2970275"/>
          </a:xfrm>
          <a:prstGeom prst="snip2SameRect">
            <a:avLst>
              <a:gd name="adj1" fmla="val 35208"/>
              <a:gd name="adj2" fmla="val 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1" name="Rectangle : avec coins rognés en haut 20">
            <a:extLst>
              <a:ext uri="{FF2B5EF4-FFF2-40B4-BE49-F238E27FC236}">
                <a16:creationId xmlns:a16="http://schemas.microsoft.com/office/drawing/2014/main" id="{C48E9485-F150-4DD2-9DD4-2F7A69D65D8B}"/>
              </a:ext>
            </a:extLst>
          </p:cNvPr>
          <p:cNvSpPr/>
          <p:nvPr/>
        </p:nvSpPr>
        <p:spPr>
          <a:xfrm rot="5400000">
            <a:off x="9559466" y="3174808"/>
            <a:ext cx="866145" cy="1708059"/>
          </a:xfrm>
          <a:prstGeom prst="snip2SameRect">
            <a:avLst>
              <a:gd name="adj1" fmla="val 35208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72D0B3-5C95-436B-8D92-F90AFF9E340B}"/>
              </a:ext>
            </a:extLst>
          </p:cNvPr>
          <p:cNvSpPr/>
          <p:nvPr/>
        </p:nvSpPr>
        <p:spPr>
          <a:xfrm>
            <a:off x="3898319" y="2421030"/>
            <a:ext cx="2232752" cy="32144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Système clair, scalable et prédictible </a:t>
            </a:r>
            <a:r>
              <a:rPr lang="fr-FR" sz="1400" dirty="0"/>
              <a:t>pour générer des prospects</a:t>
            </a:r>
          </a:p>
        </p:txBody>
      </p:sp>
      <p:sp>
        <p:nvSpPr>
          <p:cNvPr id="25" name="Organigramme : Entrée manuelle 24">
            <a:extLst>
              <a:ext uri="{FF2B5EF4-FFF2-40B4-BE49-F238E27FC236}">
                <a16:creationId xmlns:a16="http://schemas.microsoft.com/office/drawing/2014/main" id="{2EE65737-BEC6-4E6D-A996-6AE2CB926051}"/>
              </a:ext>
            </a:extLst>
          </p:cNvPr>
          <p:cNvSpPr/>
          <p:nvPr/>
        </p:nvSpPr>
        <p:spPr>
          <a:xfrm rot="5400000" flipH="1">
            <a:off x="7854206" y="3173435"/>
            <a:ext cx="539897" cy="3259787"/>
          </a:xfrm>
          <a:prstGeom prst="flowChartManualInput">
            <a:avLst/>
          </a:prstGeom>
          <a:solidFill>
            <a:srgbClr val="FF5757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9B50D3-4ABD-4E3B-BD01-9F64366B38BB}"/>
              </a:ext>
            </a:extLst>
          </p:cNvPr>
          <p:cNvSpPr/>
          <p:nvPr/>
        </p:nvSpPr>
        <p:spPr>
          <a:xfrm>
            <a:off x="6542676" y="4523106"/>
            <a:ext cx="1907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Identifier des opportunités</a:t>
            </a:r>
          </a:p>
        </p:txBody>
      </p:sp>
      <p:sp>
        <p:nvSpPr>
          <p:cNvPr id="27" name="Organigramme : Entrée manuelle 26">
            <a:extLst>
              <a:ext uri="{FF2B5EF4-FFF2-40B4-BE49-F238E27FC236}">
                <a16:creationId xmlns:a16="http://schemas.microsoft.com/office/drawing/2014/main" id="{57F3C544-0FB1-435C-9C71-2DE7D8A77B64}"/>
              </a:ext>
            </a:extLst>
          </p:cNvPr>
          <p:cNvSpPr/>
          <p:nvPr/>
        </p:nvSpPr>
        <p:spPr>
          <a:xfrm rot="5400000">
            <a:off x="7850429" y="1613118"/>
            <a:ext cx="566501" cy="3259787"/>
          </a:xfrm>
          <a:prstGeom prst="flowChartManualInput">
            <a:avLst/>
          </a:prstGeom>
          <a:solidFill>
            <a:srgbClr val="FF5757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29" name="Rectangle : avec coins rognés en haut 28">
            <a:extLst>
              <a:ext uri="{FF2B5EF4-FFF2-40B4-BE49-F238E27FC236}">
                <a16:creationId xmlns:a16="http://schemas.microsoft.com/office/drawing/2014/main" id="{F64FD2D3-F8F4-47B9-AF28-588ED4232739}"/>
              </a:ext>
            </a:extLst>
          </p:cNvPr>
          <p:cNvSpPr/>
          <p:nvPr/>
        </p:nvSpPr>
        <p:spPr>
          <a:xfrm rot="5400000">
            <a:off x="6902550" y="3179246"/>
            <a:ext cx="875020" cy="1708059"/>
          </a:xfrm>
          <a:prstGeom prst="snip2SameRect">
            <a:avLst>
              <a:gd name="adj1" fmla="val 36082"/>
              <a:gd name="adj2" fmla="val 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4E7E3D-1251-410E-BB9B-8C37F04CD1AC}"/>
              </a:ext>
            </a:extLst>
          </p:cNvPr>
          <p:cNvSpPr/>
          <p:nvPr/>
        </p:nvSpPr>
        <p:spPr>
          <a:xfrm>
            <a:off x="6542676" y="3751769"/>
            <a:ext cx="2085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Qualifier</a:t>
            </a:r>
          </a:p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Scorer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7FF061-C3BD-4CC8-A155-A020CC975633}"/>
              </a:ext>
            </a:extLst>
          </p:cNvPr>
          <p:cNvSpPr/>
          <p:nvPr/>
        </p:nvSpPr>
        <p:spPr>
          <a:xfrm>
            <a:off x="6552818" y="2981403"/>
            <a:ext cx="1563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Faire émerger des demandes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5695D9-A60C-4F33-8F9F-BA17C8DA1694}"/>
              </a:ext>
            </a:extLst>
          </p:cNvPr>
          <p:cNvSpPr/>
          <p:nvPr/>
        </p:nvSpPr>
        <p:spPr>
          <a:xfrm>
            <a:off x="6486030" y="5168446"/>
            <a:ext cx="1476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Outils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A75196-FCEE-4F47-9B76-27CB9F32819D}"/>
              </a:ext>
            </a:extLst>
          </p:cNvPr>
          <p:cNvSpPr/>
          <p:nvPr/>
        </p:nvSpPr>
        <p:spPr>
          <a:xfrm>
            <a:off x="6415068" y="2541646"/>
            <a:ext cx="1966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Processus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9F109E-6160-459C-B5C0-BEA4D10A6F10}"/>
              </a:ext>
            </a:extLst>
          </p:cNvPr>
          <p:cNvSpPr/>
          <p:nvPr/>
        </p:nvSpPr>
        <p:spPr>
          <a:xfrm>
            <a:off x="0" y="2421030"/>
            <a:ext cx="3831531" cy="321442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Audience &amp; Trafic</a:t>
            </a:r>
          </a:p>
          <a:p>
            <a:pPr algn="ctr"/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pour irriguer votre pipeline</a:t>
            </a:r>
            <a:endParaRPr lang="fr-FR" sz="1400" dirty="0"/>
          </a:p>
        </p:txBody>
      </p:sp>
      <p:sp>
        <p:nvSpPr>
          <p:cNvPr id="39" name="Rectangle : avec coins rognés en haut 38">
            <a:extLst>
              <a:ext uri="{FF2B5EF4-FFF2-40B4-BE49-F238E27FC236}">
                <a16:creationId xmlns:a16="http://schemas.microsoft.com/office/drawing/2014/main" id="{3884C541-4503-40A6-9CD8-C90B7C4CA2F8}"/>
              </a:ext>
            </a:extLst>
          </p:cNvPr>
          <p:cNvSpPr/>
          <p:nvPr/>
        </p:nvSpPr>
        <p:spPr>
          <a:xfrm rot="5400000">
            <a:off x="8219805" y="3225407"/>
            <a:ext cx="866143" cy="1606858"/>
          </a:xfrm>
          <a:prstGeom prst="snip2SameRect">
            <a:avLst>
              <a:gd name="adj1" fmla="val 35208"/>
              <a:gd name="adj2" fmla="val 0"/>
            </a:avLst>
          </a:prstGeom>
          <a:solidFill>
            <a:srgbClr val="FF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60BF83-DAE3-4066-9487-7FFC90902726}"/>
              </a:ext>
            </a:extLst>
          </p:cNvPr>
          <p:cNvSpPr/>
          <p:nvPr/>
        </p:nvSpPr>
        <p:spPr>
          <a:xfrm>
            <a:off x="9557507" y="3724359"/>
            <a:ext cx="109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Cultiver</a:t>
            </a:r>
            <a:br>
              <a:rPr lang="fr-FR" sz="1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Optimiser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A24889-E556-4173-ADA1-0BC7CF46C6C8}"/>
              </a:ext>
            </a:extLst>
          </p:cNvPr>
          <p:cNvSpPr/>
          <p:nvPr/>
        </p:nvSpPr>
        <p:spPr>
          <a:xfrm>
            <a:off x="8166052" y="3646663"/>
            <a:ext cx="10971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Vendre</a:t>
            </a:r>
            <a:br>
              <a:rPr lang="fr-FR" sz="1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Closer</a:t>
            </a:r>
            <a:br>
              <a:rPr lang="fr-FR" sz="14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fr-FR" sz="1400" dirty="0">
                <a:solidFill>
                  <a:schemeClr val="tx1">
                    <a:lumMod val="95000"/>
                  </a:schemeClr>
                </a:solidFill>
              </a:rPr>
              <a:t>Signer</a:t>
            </a:r>
          </a:p>
        </p:txBody>
      </p:sp>
    </p:spTree>
    <p:extLst>
      <p:ext uri="{BB962C8B-B14F-4D97-AF65-F5344CB8AC3E}">
        <p14:creationId xmlns:p14="http://schemas.microsoft.com/office/powerpoint/2010/main" val="224889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08E4F6-408F-4B1A-9B22-595D23EA4AC2}"/>
              </a:ext>
            </a:extLst>
          </p:cNvPr>
          <p:cNvSpPr/>
          <p:nvPr/>
        </p:nvSpPr>
        <p:spPr>
          <a:xfrm>
            <a:off x="6400" y="0"/>
            <a:ext cx="12192000" cy="685799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4D64E-8C2C-4C2D-8D12-595321C2999C}"/>
              </a:ext>
            </a:extLst>
          </p:cNvPr>
          <p:cNvSpPr/>
          <p:nvPr/>
        </p:nvSpPr>
        <p:spPr>
          <a:xfrm>
            <a:off x="531332" y="2769588"/>
            <a:ext cx="111421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F6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RECUPEREZ VOS GUIDES PDF</a:t>
            </a:r>
            <a:br>
              <a:rPr lang="fr-FR" sz="3600" b="1" dirty="0">
                <a:solidFill>
                  <a:srgbClr val="F62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SUR WWW.WEBMARKETING-CONSEIL.FR/BONUS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8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6086758-8EE5-4749-9565-C3CF21694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9" y="1481555"/>
            <a:ext cx="6609807" cy="537644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88FFB17-FDAA-46CA-BC21-C140079E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1558"/>
            <a:ext cx="6086791" cy="53764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40F36E-B793-4506-8E6E-9B9D0D1A2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" t="26055" r="-243" b="12475"/>
          <a:stretch/>
        </p:blipFill>
        <p:spPr>
          <a:xfrm>
            <a:off x="2000794" y="1481556"/>
            <a:ext cx="8190412" cy="50278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Etape #1 : Choisir parmi 8 méthodes</a:t>
            </a:r>
          </a:p>
        </p:txBody>
      </p:sp>
      <p:pic>
        <p:nvPicPr>
          <p:cNvPr id="9" name="Graphique 8" descr="Flèche : pivoter à gauche">
            <a:extLst>
              <a:ext uri="{FF2B5EF4-FFF2-40B4-BE49-F238E27FC236}">
                <a16:creationId xmlns:a16="http://schemas.microsoft.com/office/drawing/2014/main" id="{B3B94F72-E997-4ADA-96AA-E66E80679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93725">
            <a:off x="8852482" y="1396551"/>
            <a:ext cx="1818831" cy="1818831"/>
          </a:xfrm>
          <a:prstGeom prst="rect">
            <a:avLst/>
          </a:prstGeom>
        </p:spPr>
      </p:pic>
      <p:pic>
        <p:nvPicPr>
          <p:cNvPr id="10" name="Graphique 9" descr="Flèche : pivoter à gauche">
            <a:extLst>
              <a:ext uri="{FF2B5EF4-FFF2-40B4-BE49-F238E27FC236}">
                <a16:creationId xmlns:a16="http://schemas.microsoft.com/office/drawing/2014/main" id="{C76070A7-07F0-42BA-93B7-A8DE5E508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229173" y="3521414"/>
            <a:ext cx="1818831" cy="1818831"/>
          </a:xfrm>
          <a:prstGeom prst="rect">
            <a:avLst/>
          </a:prstGeom>
        </p:spPr>
      </p:pic>
      <p:pic>
        <p:nvPicPr>
          <p:cNvPr id="11" name="Graphique 10" descr="Flèche : pivoter à gauche">
            <a:extLst>
              <a:ext uri="{FF2B5EF4-FFF2-40B4-BE49-F238E27FC236}">
                <a16:creationId xmlns:a16="http://schemas.microsoft.com/office/drawing/2014/main" id="{62224799-C313-4B18-82B9-4BB6A449D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29590" flipV="1">
            <a:off x="510961" y="2126906"/>
            <a:ext cx="1911965" cy="1911965"/>
          </a:xfrm>
          <a:prstGeom prst="rect">
            <a:avLst/>
          </a:prstGeom>
        </p:spPr>
      </p:pic>
      <p:pic>
        <p:nvPicPr>
          <p:cNvPr id="12" name="Graphique 11" descr="Flèche : pivoter à gauche">
            <a:extLst>
              <a:ext uri="{FF2B5EF4-FFF2-40B4-BE49-F238E27FC236}">
                <a16:creationId xmlns:a16="http://schemas.microsoft.com/office/drawing/2014/main" id="{ABD52533-413B-4A1B-93BB-7B5C532E0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29590" flipV="1">
            <a:off x="3440574" y="4949380"/>
            <a:ext cx="1911965" cy="19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"/>
    </mc:Choice>
    <mc:Fallback xmlns="">
      <p:transition spd="slow" advTm="38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F377E9F-86E2-427A-83C2-1F1D045CE7A1}"/>
              </a:ext>
            </a:extLst>
          </p:cNvPr>
          <p:cNvGrpSpPr/>
          <p:nvPr/>
        </p:nvGrpSpPr>
        <p:grpSpPr>
          <a:xfrm>
            <a:off x="720017" y="1610748"/>
            <a:ext cx="11083868" cy="4940522"/>
            <a:chOff x="-13388" y="349736"/>
            <a:chExt cx="12506899" cy="5831896"/>
          </a:xfrm>
        </p:grpSpPr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8669BC2A-F462-4A07-9150-D33FF394D5C3}"/>
                </a:ext>
              </a:extLst>
            </p:cNvPr>
            <p:cNvSpPr txBox="1">
              <a:spLocks/>
            </p:cNvSpPr>
            <p:nvPr/>
          </p:nvSpPr>
          <p:spPr>
            <a:xfrm>
              <a:off x="4825357" y="497083"/>
              <a:ext cx="2431340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r>
                <a:rPr lang="fr-FR" sz="1600" dirty="0">
                  <a:solidFill>
                    <a:srgbClr val="0070C0"/>
                  </a:solidFill>
                </a:rPr>
                <a:t>Investissement faible en temps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6E72FFC-CBB0-4439-A5A3-D0DB4551F141}"/>
                </a:ext>
              </a:extLst>
            </p:cNvPr>
            <p:cNvCxnSpPr/>
            <p:nvPr/>
          </p:nvCxnSpPr>
          <p:spPr>
            <a:xfrm>
              <a:off x="6041027" y="1270057"/>
              <a:ext cx="23279" cy="4263452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DBB07279-52BA-4068-B65F-45651C2793A1}"/>
                </a:ext>
              </a:extLst>
            </p:cNvPr>
            <p:cNvCxnSpPr/>
            <p:nvPr/>
          </p:nvCxnSpPr>
          <p:spPr>
            <a:xfrm flipH="1">
              <a:off x="2003206" y="3291278"/>
              <a:ext cx="8122200" cy="1482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B2A077A4-22FF-4832-9C2C-5664F44828AE}"/>
                </a:ext>
              </a:extLst>
            </p:cNvPr>
            <p:cNvSpPr txBox="1">
              <a:spLocks/>
            </p:cNvSpPr>
            <p:nvPr/>
          </p:nvSpPr>
          <p:spPr>
            <a:xfrm>
              <a:off x="4848636" y="5672155"/>
              <a:ext cx="2431340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r>
                <a:rPr lang="fr-FR" sz="1600" dirty="0">
                  <a:solidFill>
                    <a:srgbClr val="0070C0"/>
                  </a:solidFill>
                </a:rPr>
                <a:t>Investissement important en temps</a:t>
              </a:r>
            </a:p>
          </p:txBody>
        </p:sp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59F9D81F-E3B2-4B97-A9C8-CDF2E0FF1330}"/>
                </a:ext>
              </a:extLst>
            </p:cNvPr>
            <p:cNvSpPr txBox="1">
              <a:spLocks/>
            </p:cNvSpPr>
            <p:nvPr/>
          </p:nvSpPr>
          <p:spPr>
            <a:xfrm>
              <a:off x="-13388" y="2962543"/>
              <a:ext cx="2016594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r>
                <a:rPr lang="fr-FR" sz="1600" dirty="0">
                  <a:solidFill>
                    <a:srgbClr val="0070C0"/>
                  </a:solidFill>
                </a:rPr>
                <a:t>Prospects de faible qualité</a:t>
              </a:r>
            </a:p>
          </p:txBody>
        </p:sp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9ECB600B-29FF-4989-946C-01D5BB09C3C4}"/>
                </a:ext>
              </a:extLst>
            </p:cNvPr>
            <p:cNvSpPr txBox="1">
              <a:spLocks/>
            </p:cNvSpPr>
            <p:nvPr/>
          </p:nvSpPr>
          <p:spPr>
            <a:xfrm>
              <a:off x="10425191" y="2868240"/>
              <a:ext cx="2068320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r>
                <a:rPr lang="fr-FR" sz="1600" dirty="0">
                  <a:solidFill>
                    <a:srgbClr val="0070C0"/>
                  </a:solidFill>
                </a:rPr>
                <a:t>Prospects de grande qualité</a:t>
              </a:r>
            </a:p>
          </p:txBody>
        </p:sp>
        <p:sp>
          <p:nvSpPr>
            <p:cNvPr id="17" name="AutoShape 2" descr="Résultat de recherche d'images pour &quot;post it&quot;">
              <a:extLst>
                <a:ext uri="{FF2B5EF4-FFF2-40B4-BE49-F238E27FC236}">
                  <a16:creationId xmlns:a16="http://schemas.microsoft.com/office/drawing/2014/main" id="{1620B2EF-05E0-464F-91B9-E816D84A15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1888" y="874001"/>
              <a:ext cx="4848225" cy="485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" name="Picture 10" descr="Résultat de recherche d'images pour &quot;post it&quot;">
              <a:extLst>
                <a:ext uri="{FF2B5EF4-FFF2-40B4-BE49-F238E27FC236}">
                  <a16:creationId xmlns:a16="http://schemas.microsoft.com/office/drawing/2014/main" id="{CCF356E7-A839-4DAA-BCA8-C04FD72C4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7284" y="349736"/>
              <a:ext cx="1142888" cy="117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Espace réservé du contenu 2">
              <a:extLst>
                <a:ext uri="{FF2B5EF4-FFF2-40B4-BE49-F238E27FC236}">
                  <a16:creationId xmlns:a16="http://schemas.microsoft.com/office/drawing/2014/main" id="{82D9A653-0F3F-4EDF-A585-A583C7341633}"/>
                </a:ext>
              </a:extLst>
            </p:cNvPr>
            <p:cNvSpPr txBox="1">
              <a:spLocks/>
            </p:cNvSpPr>
            <p:nvPr/>
          </p:nvSpPr>
          <p:spPr>
            <a:xfrm>
              <a:off x="9976195" y="407093"/>
              <a:ext cx="1181457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r>
                <a:rPr lang="fr-FR" sz="1600" dirty="0">
                  <a:solidFill>
                    <a:srgbClr val="0070C0"/>
                  </a:solidFill>
                </a:rPr>
                <a:t>Anciens clients</a:t>
              </a:r>
            </a:p>
          </p:txBody>
        </p:sp>
        <p:sp>
          <p:nvSpPr>
            <p:cNvPr id="25" name="Espace réservé du contenu 2">
              <a:extLst>
                <a:ext uri="{FF2B5EF4-FFF2-40B4-BE49-F238E27FC236}">
                  <a16:creationId xmlns:a16="http://schemas.microsoft.com/office/drawing/2014/main" id="{D7D86310-DD80-4FA7-91DA-1E4D4CC429D9}"/>
                </a:ext>
              </a:extLst>
            </p:cNvPr>
            <p:cNvSpPr txBox="1">
              <a:spLocks/>
            </p:cNvSpPr>
            <p:nvPr/>
          </p:nvSpPr>
          <p:spPr>
            <a:xfrm>
              <a:off x="7975831" y="4442977"/>
              <a:ext cx="1181457" cy="50947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400"/>
                </a:spcBef>
                <a:spcAft>
                  <a:spcPts val="400"/>
                </a:spcAft>
                <a:buClr>
                  <a:srgbClr val="EC7946"/>
                </a:buClr>
                <a:buNone/>
              </a:pPr>
              <a:endParaRPr lang="fr-FR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76CAC64-6205-4559-BEE7-10201CAF8ECF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9C5A604-54B5-4D40-AB43-EAE87DEFCC87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1089056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200" b="1" i="0" kern="1200" dirty="0">
                <a:solidFill>
                  <a:srgbClr val="FF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FF2D2D"/>
                </a:solidFill>
              </a:rPr>
              <a:t>Qualités &amp; Défauts</a:t>
            </a:r>
          </a:p>
        </p:txBody>
      </p:sp>
      <p:pic>
        <p:nvPicPr>
          <p:cNvPr id="2" name="Picture 10" descr="Résultat de recherche d'images pour &quot;post it&quot;">
            <a:extLst>
              <a:ext uri="{FF2B5EF4-FFF2-40B4-BE49-F238E27FC236}">
                <a16:creationId xmlns:a16="http://schemas.microsoft.com/office/drawing/2014/main" id="{DFE5F30A-7216-4AC7-85E0-B86486DD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4" y="5329768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8E1185-2B1C-4B85-87A5-FAF0A3DEFACB}"/>
              </a:ext>
            </a:extLst>
          </p:cNvPr>
          <p:cNvSpPr txBox="1">
            <a:spLocks/>
          </p:cNvSpPr>
          <p:nvPr/>
        </p:nvSpPr>
        <p:spPr>
          <a:xfrm>
            <a:off x="8683811" y="5378358"/>
            <a:ext cx="1047031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Inbound</a:t>
            </a:r>
          </a:p>
        </p:txBody>
      </p:sp>
      <p:pic>
        <p:nvPicPr>
          <p:cNvPr id="5" name="Picture 10" descr="Résultat de recherche d'images pour &quot;post it&quot;">
            <a:extLst>
              <a:ext uri="{FF2B5EF4-FFF2-40B4-BE49-F238E27FC236}">
                <a16:creationId xmlns:a16="http://schemas.microsoft.com/office/drawing/2014/main" id="{9C60FFFA-ED88-4F46-AEDC-53A85872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36" y="5017140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EF3975F-274E-4FDC-BBE8-1970A989139C}"/>
              </a:ext>
            </a:extLst>
          </p:cNvPr>
          <p:cNvSpPr txBox="1">
            <a:spLocks/>
          </p:cNvSpPr>
          <p:nvPr/>
        </p:nvSpPr>
        <p:spPr>
          <a:xfrm>
            <a:off x="4849033" y="5065730"/>
            <a:ext cx="1156080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Physique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&amp; Tél</a:t>
            </a:r>
          </a:p>
        </p:txBody>
      </p:sp>
      <p:pic>
        <p:nvPicPr>
          <p:cNvPr id="7" name="Picture 10" descr="Résultat de recherche d'images pour &quot;post it&quot;">
            <a:extLst>
              <a:ext uri="{FF2B5EF4-FFF2-40B4-BE49-F238E27FC236}">
                <a16:creationId xmlns:a16="http://schemas.microsoft.com/office/drawing/2014/main" id="{F2A1741F-5F4F-41F7-B213-CA3C2BFF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87" y="2348920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2E2D61F-3BD7-43A6-98F3-613FF9230CED}"/>
              </a:ext>
            </a:extLst>
          </p:cNvPr>
          <p:cNvSpPr txBox="1">
            <a:spLocks/>
          </p:cNvSpPr>
          <p:nvPr/>
        </p:nvSpPr>
        <p:spPr>
          <a:xfrm>
            <a:off x="7962084" y="2397510"/>
            <a:ext cx="1047031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200" dirty="0">
                <a:solidFill>
                  <a:srgbClr val="0070C0"/>
                </a:solidFill>
              </a:rPr>
              <a:t>Recommandation</a:t>
            </a:r>
          </a:p>
        </p:txBody>
      </p:sp>
      <p:pic>
        <p:nvPicPr>
          <p:cNvPr id="34" name="Picture 10" descr="Résultat de recherche d'images pour &quot;post it&quot;">
            <a:extLst>
              <a:ext uri="{FF2B5EF4-FFF2-40B4-BE49-F238E27FC236}">
                <a16:creationId xmlns:a16="http://schemas.microsoft.com/office/drawing/2014/main" id="{8ED8E640-16D5-4907-93A0-556F5FD5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00" y="5054826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98556167-9423-47E5-8476-12C548F0BD5B}"/>
              </a:ext>
            </a:extLst>
          </p:cNvPr>
          <p:cNvSpPr txBox="1">
            <a:spLocks/>
          </p:cNvSpPr>
          <p:nvPr/>
        </p:nvSpPr>
        <p:spPr>
          <a:xfrm>
            <a:off x="6778464" y="5103416"/>
            <a:ext cx="1137409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200" dirty="0">
                <a:solidFill>
                  <a:srgbClr val="0070C0"/>
                </a:solidFill>
              </a:rPr>
              <a:t>Réseautage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38" name="Picture 10" descr="Résultat de recherche d'images pour &quot;post it&quot;">
            <a:extLst>
              <a:ext uri="{FF2B5EF4-FFF2-40B4-BE49-F238E27FC236}">
                <a16:creationId xmlns:a16="http://schemas.microsoft.com/office/drawing/2014/main" id="{A5512821-DC1C-4813-86E1-BE290351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41" y="2358954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8BCC624F-A12C-4CBC-ADA8-1BD3A6BCF592}"/>
              </a:ext>
            </a:extLst>
          </p:cNvPr>
          <p:cNvSpPr txBox="1">
            <a:spLocks/>
          </p:cNvSpPr>
          <p:nvPr/>
        </p:nvSpPr>
        <p:spPr>
          <a:xfrm>
            <a:off x="3179905" y="2407544"/>
            <a:ext cx="1188812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400" dirty="0">
                <a:solidFill>
                  <a:srgbClr val="0070C0"/>
                </a:solidFill>
              </a:rPr>
              <a:t>Relations</a:t>
            </a:r>
          </a:p>
        </p:txBody>
      </p:sp>
      <p:pic>
        <p:nvPicPr>
          <p:cNvPr id="42" name="Picture 10" descr="Résultat de recherche d'images pour &quot;post it&quot;">
            <a:extLst>
              <a:ext uri="{FF2B5EF4-FFF2-40B4-BE49-F238E27FC236}">
                <a16:creationId xmlns:a16="http://schemas.microsoft.com/office/drawing/2014/main" id="{F70A9110-49E5-4F58-8CB2-D0EBB7F6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64" y="3601271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752B39CA-7499-47CC-8D4F-DED6E0CE72FE}"/>
              </a:ext>
            </a:extLst>
          </p:cNvPr>
          <p:cNvSpPr txBox="1">
            <a:spLocks/>
          </p:cNvSpPr>
          <p:nvPr/>
        </p:nvSpPr>
        <p:spPr>
          <a:xfrm>
            <a:off x="7993528" y="3649861"/>
            <a:ext cx="1188812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200" dirty="0">
                <a:solidFill>
                  <a:srgbClr val="0070C0"/>
                </a:solidFill>
              </a:rPr>
              <a:t>Prescription</a:t>
            </a:r>
          </a:p>
        </p:txBody>
      </p:sp>
      <p:pic>
        <p:nvPicPr>
          <p:cNvPr id="46" name="Picture 10" descr="Résultat de recherche d'images pour &quot;post it&quot;">
            <a:extLst>
              <a:ext uri="{FF2B5EF4-FFF2-40B4-BE49-F238E27FC236}">
                <a16:creationId xmlns:a16="http://schemas.microsoft.com/office/drawing/2014/main" id="{663638F1-E1E6-42A3-91E5-F095128F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39" y="4276895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space réservé du contenu 2">
            <a:extLst>
              <a:ext uri="{FF2B5EF4-FFF2-40B4-BE49-F238E27FC236}">
                <a16:creationId xmlns:a16="http://schemas.microsoft.com/office/drawing/2014/main" id="{504FBCCB-9BD5-4863-B9BD-FC4177E45F0B}"/>
              </a:ext>
            </a:extLst>
          </p:cNvPr>
          <p:cNvSpPr txBox="1">
            <a:spLocks/>
          </p:cNvSpPr>
          <p:nvPr/>
        </p:nvSpPr>
        <p:spPr>
          <a:xfrm>
            <a:off x="3645570" y="4356034"/>
            <a:ext cx="1198883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200" dirty="0">
                <a:solidFill>
                  <a:srgbClr val="0070C0"/>
                </a:solidFill>
              </a:rPr>
              <a:t>Prospection par email</a:t>
            </a:r>
          </a:p>
        </p:txBody>
      </p:sp>
      <p:pic>
        <p:nvPicPr>
          <p:cNvPr id="50" name="Picture 10" descr="Résultat de recherche d'images pour &quot;post it&quot;">
            <a:extLst>
              <a:ext uri="{FF2B5EF4-FFF2-40B4-BE49-F238E27FC236}">
                <a16:creationId xmlns:a16="http://schemas.microsoft.com/office/drawing/2014/main" id="{B761A352-F1DB-4A7A-A80C-53D1A37F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57" y="3842218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103A9EA4-5362-466C-9ACE-DB31466D5C2A}"/>
              </a:ext>
            </a:extLst>
          </p:cNvPr>
          <p:cNvSpPr txBox="1">
            <a:spLocks/>
          </p:cNvSpPr>
          <p:nvPr/>
        </p:nvSpPr>
        <p:spPr>
          <a:xfrm>
            <a:off x="6773654" y="3890808"/>
            <a:ext cx="1047031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400" dirty="0">
                <a:solidFill>
                  <a:srgbClr val="0070C0"/>
                </a:solidFill>
              </a:rPr>
              <a:t>Achats prospects</a:t>
            </a:r>
          </a:p>
        </p:txBody>
      </p:sp>
      <p:pic>
        <p:nvPicPr>
          <p:cNvPr id="54" name="Picture 10" descr="Résultat de recherche d'images pour &quot;post it&quot;">
            <a:extLst>
              <a:ext uri="{FF2B5EF4-FFF2-40B4-BE49-F238E27FC236}">
                <a16:creationId xmlns:a16="http://schemas.microsoft.com/office/drawing/2014/main" id="{9BF912B8-796E-45F0-9133-BE387387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0" y="3962881"/>
            <a:ext cx="1012851" cy="9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Espace réservé du contenu 2">
            <a:extLst>
              <a:ext uri="{FF2B5EF4-FFF2-40B4-BE49-F238E27FC236}">
                <a16:creationId xmlns:a16="http://schemas.microsoft.com/office/drawing/2014/main" id="{F6100E41-5DC5-449B-A8C5-0E6CDE657A65}"/>
              </a:ext>
            </a:extLst>
          </p:cNvPr>
          <p:cNvSpPr txBox="1">
            <a:spLocks/>
          </p:cNvSpPr>
          <p:nvPr/>
        </p:nvSpPr>
        <p:spPr>
          <a:xfrm>
            <a:off x="4826587" y="4011471"/>
            <a:ext cx="1047031" cy="431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Social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Selling</a:t>
            </a:r>
          </a:p>
        </p:txBody>
      </p:sp>
    </p:spTree>
    <p:extLst>
      <p:ext uri="{BB962C8B-B14F-4D97-AF65-F5344CB8AC3E}">
        <p14:creationId xmlns:p14="http://schemas.microsoft.com/office/powerpoint/2010/main" val="78866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Faire votre mix en fonction..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10E4F16-AC77-4F4D-BEFD-54599369D0B1}"/>
              </a:ext>
            </a:extLst>
          </p:cNvPr>
          <p:cNvGrpSpPr/>
          <p:nvPr/>
        </p:nvGrpSpPr>
        <p:grpSpPr>
          <a:xfrm>
            <a:off x="3692268" y="1787932"/>
            <a:ext cx="4798253" cy="4280451"/>
            <a:chOff x="3603625" y="1715286"/>
            <a:chExt cx="4538467" cy="4046686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620C97C-D044-444D-8F6B-F22E1B0CFE94}"/>
                </a:ext>
              </a:extLst>
            </p:cNvPr>
            <p:cNvSpPr/>
            <p:nvPr/>
          </p:nvSpPr>
          <p:spPr>
            <a:xfrm>
              <a:off x="4593783" y="1715286"/>
              <a:ext cx="2558151" cy="2522494"/>
            </a:xfrm>
            <a:prstGeom prst="ellipse">
              <a:avLst/>
            </a:prstGeom>
            <a:solidFill>
              <a:srgbClr val="FFC000">
                <a:alpha val="59000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4E125C1E-7BBA-44B3-8295-4D66FCCA3602}"/>
                </a:ext>
              </a:extLst>
            </p:cNvPr>
            <p:cNvSpPr/>
            <p:nvPr/>
          </p:nvSpPr>
          <p:spPr>
            <a:xfrm>
              <a:off x="3603625" y="3239478"/>
              <a:ext cx="2558151" cy="2522494"/>
            </a:xfrm>
            <a:prstGeom prst="ellipse">
              <a:avLst/>
            </a:prstGeom>
            <a:solidFill>
              <a:srgbClr val="FF7171">
                <a:alpha val="59000"/>
              </a:srgbClr>
            </a:solidFill>
            <a:ln>
              <a:solidFill>
                <a:srgbClr val="FF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3FCB02D-CE56-4136-AF6E-B587D5291E37}"/>
                </a:ext>
              </a:extLst>
            </p:cNvPr>
            <p:cNvSpPr/>
            <p:nvPr/>
          </p:nvSpPr>
          <p:spPr>
            <a:xfrm>
              <a:off x="5583941" y="3239478"/>
              <a:ext cx="2558151" cy="2522494"/>
            </a:xfrm>
            <a:prstGeom prst="ellipse">
              <a:avLst/>
            </a:prstGeom>
            <a:solidFill>
              <a:srgbClr val="0070C0">
                <a:alpha val="59000"/>
              </a:srgb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88B3A5B-2C16-401D-9F98-EA5B9437D803}"/>
              </a:ext>
            </a:extLst>
          </p:cNvPr>
          <p:cNvSpPr/>
          <p:nvPr/>
        </p:nvSpPr>
        <p:spPr>
          <a:xfrm>
            <a:off x="5642264" y="3658848"/>
            <a:ext cx="987943" cy="988169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AB6AD6AE-F3CB-4C25-B74A-ED062F91944A}"/>
              </a:ext>
            </a:extLst>
          </p:cNvPr>
          <p:cNvSpPr/>
          <p:nvPr/>
        </p:nvSpPr>
        <p:spPr>
          <a:xfrm rot="7579694">
            <a:off x="3887653" y="3036901"/>
            <a:ext cx="1089267" cy="307405"/>
          </a:xfrm>
          <a:prstGeom prst="triangle">
            <a:avLst/>
          </a:prstGeom>
          <a:solidFill>
            <a:srgbClr val="0070C0">
              <a:alpha val="71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D097F7EE-2840-4773-8B1A-A1BF1EA3B576}"/>
              </a:ext>
            </a:extLst>
          </p:cNvPr>
          <p:cNvSpPr/>
          <p:nvPr/>
        </p:nvSpPr>
        <p:spPr>
          <a:xfrm rot="14182601">
            <a:off x="7196380" y="3036901"/>
            <a:ext cx="1089267" cy="307405"/>
          </a:xfrm>
          <a:prstGeom prst="triangle">
            <a:avLst/>
          </a:prstGeom>
          <a:solidFill>
            <a:srgbClr val="0070C0">
              <a:alpha val="71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2533C72F-AE5D-4273-8676-FADD52C5C237}"/>
              </a:ext>
            </a:extLst>
          </p:cNvPr>
          <p:cNvSpPr/>
          <p:nvPr/>
        </p:nvSpPr>
        <p:spPr>
          <a:xfrm>
            <a:off x="5514773" y="5871508"/>
            <a:ext cx="1089267" cy="307405"/>
          </a:xfrm>
          <a:prstGeom prst="triangle">
            <a:avLst/>
          </a:prstGeom>
          <a:solidFill>
            <a:srgbClr val="0070C0">
              <a:alpha val="71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D3233E-D5A1-4E99-AD82-4E68C2128A1B}"/>
              </a:ext>
            </a:extLst>
          </p:cNvPr>
          <p:cNvSpPr txBox="1"/>
          <p:nvPr/>
        </p:nvSpPr>
        <p:spPr>
          <a:xfrm>
            <a:off x="5067278" y="2642067"/>
            <a:ext cx="2055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De la qualité des prospects requis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EBD6D6E-5D36-4D97-BECE-64CF8B0A9B85}"/>
              </a:ext>
            </a:extLst>
          </p:cNvPr>
          <p:cNvSpPr txBox="1"/>
          <p:nvPr/>
        </p:nvSpPr>
        <p:spPr>
          <a:xfrm>
            <a:off x="3976914" y="4455529"/>
            <a:ext cx="168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De la complexité </a:t>
            </a:r>
            <a:br>
              <a:rPr lang="fr-FR" sz="1600" dirty="0"/>
            </a:br>
            <a:r>
              <a:rPr lang="fr-FR" sz="1600" dirty="0"/>
              <a:t>de vos offres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6F1181-0F02-4567-834D-275DB18F3D43}"/>
              </a:ext>
            </a:extLst>
          </p:cNvPr>
          <p:cNvSpPr txBox="1"/>
          <p:nvPr/>
        </p:nvSpPr>
        <p:spPr>
          <a:xfrm>
            <a:off x="6439455" y="4461724"/>
            <a:ext cx="1630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600" dirty="0"/>
              <a:t>Du ROI attendu à court terme</a:t>
            </a:r>
          </a:p>
        </p:txBody>
      </p:sp>
    </p:spTree>
    <p:extLst>
      <p:ext uri="{BB962C8B-B14F-4D97-AF65-F5344CB8AC3E}">
        <p14:creationId xmlns:p14="http://schemas.microsoft.com/office/powerpoint/2010/main" val="62027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Penser court, moyen et long terme</a:t>
            </a:r>
          </a:p>
        </p:txBody>
      </p:sp>
      <p:sp>
        <p:nvSpPr>
          <p:cNvPr id="17" name="Pentagone 50">
            <a:extLst>
              <a:ext uri="{FF2B5EF4-FFF2-40B4-BE49-F238E27FC236}">
                <a16:creationId xmlns:a16="http://schemas.microsoft.com/office/drawing/2014/main" id="{F58AADAF-370D-4E7C-8E03-45023221452E}"/>
              </a:ext>
            </a:extLst>
          </p:cNvPr>
          <p:cNvSpPr/>
          <p:nvPr/>
        </p:nvSpPr>
        <p:spPr>
          <a:xfrm>
            <a:off x="-9209" y="1846802"/>
            <a:ext cx="6094659" cy="1481559"/>
          </a:xfrm>
          <a:prstGeom prst="homePlate">
            <a:avLst>
              <a:gd name="adj" fmla="val 37376"/>
            </a:avLst>
          </a:prstGeom>
          <a:solidFill>
            <a:srgbClr val="FFC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FC4976-2370-4772-940B-A4C6DA7D8B49}"/>
              </a:ext>
            </a:extLst>
          </p:cNvPr>
          <p:cNvSpPr/>
          <p:nvPr/>
        </p:nvSpPr>
        <p:spPr>
          <a:xfrm>
            <a:off x="1298686" y="2288160"/>
            <a:ext cx="3478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Tactiques pour des prises de contact rapides [1 à 2 mois]</a:t>
            </a:r>
          </a:p>
        </p:txBody>
      </p:sp>
      <p:sp>
        <p:nvSpPr>
          <p:cNvPr id="23" name="Pentagone 50">
            <a:extLst>
              <a:ext uri="{FF2B5EF4-FFF2-40B4-BE49-F238E27FC236}">
                <a16:creationId xmlns:a16="http://schemas.microsoft.com/office/drawing/2014/main" id="{76EF4C0B-EB45-488F-A171-37FE6F078C67}"/>
              </a:ext>
            </a:extLst>
          </p:cNvPr>
          <p:cNvSpPr/>
          <p:nvPr/>
        </p:nvSpPr>
        <p:spPr>
          <a:xfrm>
            <a:off x="1" y="3412366"/>
            <a:ext cx="7438092" cy="1481559"/>
          </a:xfrm>
          <a:prstGeom prst="homePlate">
            <a:avLst>
              <a:gd name="adj" fmla="val 37374"/>
            </a:avLst>
          </a:prstGeom>
          <a:solidFill>
            <a:srgbClr val="FF5757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91C786-EE21-4998-BCE2-5FF3C48902B2}"/>
              </a:ext>
            </a:extLst>
          </p:cNvPr>
          <p:cNvSpPr/>
          <p:nvPr/>
        </p:nvSpPr>
        <p:spPr>
          <a:xfrm>
            <a:off x="1298686" y="3763273"/>
            <a:ext cx="414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Optimisation de votre système </a:t>
            </a:r>
            <a:br>
              <a:rPr lang="fr-FR" b="1" dirty="0"/>
            </a:br>
            <a:r>
              <a:rPr lang="fr-FR" b="1" dirty="0"/>
              <a:t>plus de volume [1 à 2 mois]</a:t>
            </a:r>
          </a:p>
        </p:txBody>
      </p:sp>
      <p:sp>
        <p:nvSpPr>
          <p:cNvPr id="25" name="Pentagone 50">
            <a:extLst>
              <a:ext uri="{FF2B5EF4-FFF2-40B4-BE49-F238E27FC236}">
                <a16:creationId xmlns:a16="http://schemas.microsoft.com/office/drawing/2014/main" id="{4337CDEB-78EA-4A64-8C1E-250B9C180531}"/>
              </a:ext>
            </a:extLst>
          </p:cNvPr>
          <p:cNvSpPr/>
          <p:nvPr/>
        </p:nvSpPr>
        <p:spPr>
          <a:xfrm>
            <a:off x="-9209" y="4977930"/>
            <a:ext cx="9142818" cy="1481559"/>
          </a:xfrm>
          <a:prstGeom prst="homePlate">
            <a:avLst/>
          </a:prstGeom>
          <a:solidFill>
            <a:srgbClr val="C00000"/>
          </a:solidFill>
          <a:ln w="12700"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A28D54-1777-4E49-80F5-6E2B7E5C9E58}"/>
              </a:ext>
            </a:extLst>
          </p:cNvPr>
          <p:cNvSpPr/>
          <p:nvPr/>
        </p:nvSpPr>
        <p:spPr>
          <a:xfrm>
            <a:off x="1334346" y="5244832"/>
            <a:ext cx="4751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Construire des fondations solides pour générer volume + qualité de prospects sur le long terme [2 à 4 mois]</a:t>
            </a:r>
          </a:p>
        </p:txBody>
      </p:sp>
    </p:spTree>
    <p:extLst>
      <p:ext uri="{BB962C8B-B14F-4D97-AF65-F5344CB8AC3E}">
        <p14:creationId xmlns:p14="http://schemas.microsoft.com/office/powerpoint/2010/main" val="19738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"/>
    </mc:Choice>
    <mc:Fallback xmlns="">
      <p:transition spd="slow" advTm="38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Repenser 7 piliers pour passer un cap</a:t>
            </a:r>
          </a:p>
        </p:txBody>
      </p:sp>
      <p:sp>
        <p:nvSpPr>
          <p:cNvPr id="17" name="Hexagone 16">
            <a:extLst>
              <a:ext uri="{FF2B5EF4-FFF2-40B4-BE49-F238E27FC236}">
                <a16:creationId xmlns:a16="http://schemas.microsoft.com/office/drawing/2014/main" id="{7C763D33-5B18-4E2E-A763-F2D291199F77}"/>
              </a:ext>
            </a:extLst>
          </p:cNvPr>
          <p:cNvSpPr/>
          <p:nvPr/>
        </p:nvSpPr>
        <p:spPr>
          <a:xfrm rot="16200000">
            <a:off x="4520095" y="2142349"/>
            <a:ext cx="1580833" cy="1433753"/>
          </a:xfrm>
          <a:prstGeom prst="hexagon">
            <a:avLst/>
          </a:prstGeom>
          <a:solidFill>
            <a:schemeClr val="accent5">
              <a:lumMod val="75000"/>
              <a:alpha val="7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52D05-8232-4A47-B037-E6932848C40A}"/>
              </a:ext>
            </a:extLst>
          </p:cNvPr>
          <p:cNvSpPr/>
          <p:nvPr/>
        </p:nvSpPr>
        <p:spPr>
          <a:xfrm>
            <a:off x="4593635" y="2486669"/>
            <a:ext cx="14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Client idéal</a:t>
            </a:r>
          </a:p>
        </p:txBody>
      </p:sp>
      <p:sp>
        <p:nvSpPr>
          <p:cNvPr id="19" name="Hexagone 18">
            <a:extLst>
              <a:ext uri="{FF2B5EF4-FFF2-40B4-BE49-F238E27FC236}">
                <a16:creationId xmlns:a16="http://schemas.microsoft.com/office/drawing/2014/main" id="{1302C0CD-45F5-4DC4-9E1D-5DA3D2DB4F3F}"/>
              </a:ext>
            </a:extLst>
          </p:cNvPr>
          <p:cNvSpPr/>
          <p:nvPr/>
        </p:nvSpPr>
        <p:spPr>
          <a:xfrm rot="16200000">
            <a:off x="5313780" y="3500879"/>
            <a:ext cx="1580833" cy="1433753"/>
          </a:xfrm>
          <a:prstGeom prst="hexagon">
            <a:avLst/>
          </a:prstGeom>
          <a:solidFill>
            <a:srgbClr val="F62A2A">
              <a:alpha val="59000"/>
            </a:srgbClr>
          </a:solidFill>
          <a:ln w="19050" cap="rnd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" tIns="22860" rIns="22860" bIns="2286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9772CF-C036-4441-AAB6-92E0FC3531BE}"/>
              </a:ext>
            </a:extLst>
          </p:cNvPr>
          <p:cNvSpPr/>
          <p:nvPr/>
        </p:nvSpPr>
        <p:spPr>
          <a:xfrm>
            <a:off x="5396231" y="3819712"/>
            <a:ext cx="1433753" cy="104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Système</a:t>
            </a:r>
          </a:p>
          <a:p>
            <a:pPr algn="ctr"/>
            <a:r>
              <a:rPr lang="fr-FR" b="1" dirty="0"/>
              <a:t>Marketing</a:t>
            </a:r>
          </a:p>
        </p:txBody>
      </p:sp>
      <p:sp>
        <p:nvSpPr>
          <p:cNvPr id="23" name="Hexagone 22">
            <a:extLst>
              <a:ext uri="{FF2B5EF4-FFF2-40B4-BE49-F238E27FC236}">
                <a16:creationId xmlns:a16="http://schemas.microsoft.com/office/drawing/2014/main" id="{6F5B0D37-1A8B-446E-B524-AC6981696DF9}"/>
              </a:ext>
            </a:extLst>
          </p:cNvPr>
          <p:cNvSpPr/>
          <p:nvPr/>
        </p:nvSpPr>
        <p:spPr>
          <a:xfrm rot="16200000">
            <a:off x="3726410" y="3488530"/>
            <a:ext cx="1580833" cy="1433753"/>
          </a:xfrm>
          <a:prstGeom prst="hexagon">
            <a:avLst/>
          </a:prstGeom>
          <a:solidFill>
            <a:srgbClr val="F21A62">
              <a:alpha val="59000"/>
            </a:srgbClr>
          </a:solidFill>
          <a:ln w="19050" cap="rnd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rtlCol="0" anchor="ctr" anchorCtr="0">
            <a:noAutofit/>
          </a:bodyPr>
          <a:lstStyle/>
          <a:p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B15646-FF65-464F-87E5-7CB271BC990F}"/>
              </a:ext>
            </a:extLst>
          </p:cNvPr>
          <p:cNvSpPr/>
          <p:nvPr/>
        </p:nvSpPr>
        <p:spPr>
          <a:xfrm>
            <a:off x="3799949" y="4030784"/>
            <a:ext cx="1433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Tarif</a:t>
            </a:r>
          </a:p>
        </p:txBody>
      </p:sp>
      <p:sp>
        <p:nvSpPr>
          <p:cNvPr id="26" name="Hexagone 25">
            <a:extLst>
              <a:ext uri="{FF2B5EF4-FFF2-40B4-BE49-F238E27FC236}">
                <a16:creationId xmlns:a16="http://schemas.microsoft.com/office/drawing/2014/main" id="{25524EB7-6B72-4060-B956-F0EF67CA9CEB}"/>
              </a:ext>
            </a:extLst>
          </p:cNvPr>
          <p:cNvSpPr/>
          <p:nvPr/>
        </p:nvSpPr>
        <p:spPr>
          <a:xfrm rot="16200000">
            <a:off x="4520094" y="4847586"/>
            <a:ext cx="1580833" cy="1433753"/>
          </a:xfrm>
          <a:prstGeom prst="hexagon">
            <a:avLst/>
          </a:prstGeom>
          <a:solidFill>
            <a:srgbClr val="FF6600">
              <a:alpha val="59000"/>
            </a:srgbClr>
          </a:solidFill>
          <a:ln w="19050" cap="rnd" cmpd="sng" algn="ctr">
            <a:solidFill>
              <a:srgbClr val="FF99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A3E663-7D33-4608-A225-23ECF2CC89D5}"/>
              </a:ext>
            </a:extLst>
          </p:cNvPr>
          <p:cNvSpPr/>
          <p:nvPr/>
        </p:nvSpPr>
        <p:spPr>
          <a:xfrm>
            <a:off x="4593634" y="5376964"/>
            <a:ext cx="1433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Méthode</a:t>
            </a:r>
          </a:p>
        </p:txBody>
      </p:sp>
      <p:sp>
        <p:nvSpPr>
          <p:cNvPr id="29" name="Hexagone 28">
            <a:extLst>
              <a:ext uri="{FF2B5EF4-FFF2-40B4-BE49-F238E27FC236}">
                <a16:creationId xmlns:a16="http://schemas.microsoft.com/office/drawing/2014/main" id="{DAC5CA63-022C-4B3D-911A-9A1BAF1254C8}"/>
              </a:ext>
            </a:extLst>
          </p:cNvPr>
          <p:cNvSpPr/>
          <p:nvPr/>
        </p:nvSpPr>
        <p:spPr>
          <a:xfrm rot="16200000">
            <a:off x="6107464" y="4859410"/>
            <a:ext cx="1580833" cy="1433753"/>
          </a:xfrm>
          <a:prstGeom prst="hexagon">
            <a:avLst/>
          </a:prstGeom>
          <a:solidFill>
            <a:srgbClr val="FA9500">
              <a:alpha val="71000"/>
            </a:srgbClr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2828B7-B24B-4764-855D-D5335212CBC0}"/>
              </a:ext>
            </a:extLst>
          </p:cNvPr>
          <p:cNvSpPr/>
          <p:nvPr/>
        </p:nvSpPr>
        <p:spPr>
          <a:xfrm>
            <a:off x="6181003" y="5206493"/>
            <a:ext cx="143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Proposition de valeur</a:t>
            </a:r>
          </a:p>
        </p:txBody>
      </p:sp>
      <p:sp>
        <p:nvSpPr>
          <p:cNvPr id="33" name="Hexagone 32">
            <a:extLst>
              <a:ext uri="{FF2B5EF4-FFF2-40B4-BE49-F238E27FC236}">
                <a16:creationId xmlns:a16="http://schemas.microsoft.com/office/drawing/2014/main" id="{E48B651F-C8F9-40FB-8154-67E8A7DA0BBB}"/>
              </a:ext>
            </a:extLst>
          </p:cNvPr>
          <p:cNvSpPr/>
          <p:nvPr/>
        </p:nvSpPr>
        <p:spPr>
          <a:xfrm rot="16200000">
            <a:off x="6107464" y="2141825"/>
            <a:ext cx="1580833" cy="1433753"/>
          </a:xfrm>
          <a:prstGeom prst="hexagon">
            <a:avLst/>
          </a:prstGeom>
          <a:solidFill>
            <a:schemeClr val="accent5">
              <a:lumMod val="50000"/>
              <a:alpha val="71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4F254D-791C-44D5-8653-491D624619D5}"/>
              </a:ext>
            </a:extLst>
          </p:cNvPr>
          <p:cNvSpPr/>
          <p:nvPr/>
        </p:nvSpPr>
        <p:spPr>
          <a:xfrm>
            <a:off x="6206605" y="2496239"/>
            <a:ext cx="140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Problèmes clients</a:t>
            </a:r>
          </a:p>
        </p:txBody>
      </p:sp>
      <p:sp>
        <p:nvSpPr>
          <p:cNvPr id="37" name="Hexagone 36">
            <a:extLst>
              <a:ext uri="{FF2B5EF4-FFF2-40B4-BE49-F238E27FC236}">
                <a16:creationId xmlns:a16="http://schemas.microsoft.com/office/drawing/2014/main" id="{265D583F-074C-4E88-8D77-689D0E7AEAEE}"/>
              </a:ext>
            </a:extLst>
          </p:cNvPr>
          <p:cNvSpPr/>
          <p:nvPr/>
        </p:nvSpPr>
        <p:spPr>
          <a:xfrm rot="16200000">
            <a:off x="6875544" y="3513492"/>
            <a:ext cx="1580833" cy="1433753"/>
          </a:xfrm>
          <a:prstGeom prst="hexagon">
            <a:avLst/>
          </a:prstGeom>
          <a:solidFill>
            <a:srgbClr val="FFC000">
              <a:alpha val="71000"/>
            </a:srgbClr>
          </a:solidFill>
          <a:ln w="19050" cap="rnd" cmpd="sng" algn="ctr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rtlCol="0" anchor="ctr" anchorCtr="0">
            <a:noAutofit/>
          </a:bodyPr>
          <a:lstStyle/>
          <a:p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AF5B0D4-D8E8-401F-B805-00DC8FDC37A6}"/>
              </a:ext>
            </a:extLst>
          </p:cNvPr>
          <p:cNvSpPr/>
          <p:nvPr/>
        </p:nvSpPr>
        <p:spPr>
          <a:xfrm>
            <a:off x="6949084" y="3857812"/>
            <a:ext cx="1433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Offre spécifique</a:t>
            </a:r>
          </a:p>
        </p:txBody>
      </p:sp>
    </p:spTree>
    <p:extLst>
      <p:ext uri="{BB962C8B-B14F-4D97-AF65-F5344CB8AC3E}">
        <p14:creationId xmlns:p14="http://schemas.microsoft.com/office/powerpoint/2010/main" val="219719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Les 4 phases de croissance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C8BB08-8E4C-4652-AD85-05AF576A64DB}"/>
              </a:ext>
            </a:extLst>
          </p:cNvPr>
          <p:cNvSpPr/>
          <p:nvPr/>
        </p:nvSpPr>
        <p:spPr>
          <a:xfrm>
            <a:off x="990355" y="5546619"/>
            <a:ext cx="3413372" cy="706051"/>
          </a:xfrm>
          <a:prstGeom prst="rect">
            <a:avLst/>
          </a:prstGeom>
          <a:solidFill>
            <a:srgbClr val="FFC000"/>
          </a:solidFill>
          <a:ln w="6350">
            <a:solidFill>
              <a:srgbClr val="FF71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Phase Recherche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8A635-FC62-4ACA-BA09-F2B79E43302D}"/>
              </a:ext>
            </a:extLst>
          </p:cNvPr>
          <p:cNvSpPr/>
          <p:nvPr/>
        </p:nvSpPr>
        <p:spPr>
          <a:xfrm>
            <a:off x="3578066" y="4675890"/>
            <a:ext cx="3413372" cy="706052"/>
          </a:xfrm>
          <a:prstGeom prst="rect">
            <a:avLst/>
          </a:prstGeom>
          <a:solidFill>
            <a:srgbClr val="FF9900"/>
          </a:solidFill>
          <a:ln w="6350">
            <a:solidFill>
              <a:srgbClr val="FF71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Phase Validation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FF1739-0475-46ED-938D-A3DB93E68796}"/>
              </a:ext>
            </a:extLst>
          </p:cNvPr>
          <p:cNvSpPr/>
          <p:nvPr/>
        </p:nvSpPr>
        <p:spPr>
          <a:xfrm>
            <a:off x="5266823" y="3805161"/>
            <a:ext cx="3413372" cy="706052"/>
          </a:xfrm>
          <a:prstGeom prst="rect">
            <a:avLst/>
          </a:prstGeom>
          <a:solidFill>
            <a:srgbClr val="F62A2A"/>
          </a:solidFill>
          <a:ln w="6350">
            <a:solidFill>
              <a:srgbClr val="FF71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Phase Rentabilité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D903E7-D23F-4BBA-915E-25F22A6CA679}"/>
              </a:ext>
            </a:extLst>
          </p:cNvPr>
          <p:cNvSpPr/>
          <p:nvPr/>
        </p:nvSpPr>
        <p:spPr>
          <a:xfrm>
            <a:off x="7790922" y="2939999"/>
            <a:ext cx="3413372" cy="706053"/>
          </a:xfrm>
          <a:prstGeom prst="rect">
            <a:avLst/>
          </a:prstGeom>
          <a:solidFill>
            <a:srgbClr val="C50B49"/>
          </a:solidFill>
          <a:ln w="6350">
            <a:solidFill>
              <a:srgbClr val="FF717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Phase Croissance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A0AC14-4597-4C18-95A5-1AF5629E53BA}"/>
              </a:ext>
            </a:extLst>
          </p:cNvPr>
          <p:cNvSpPr/>
          <p:nvPr/>
        </p:nvSpPr>
        <p:spPr>
          <a:xfrm>
            <a:off x="7697953" y="1926357"/>
            <a:ext cx="3506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1. Démultiplier votre chiffre</a:t>
            </a:r>
          </a:p>
          <a:p>
            <a:r>
              <a:rPr lang="fr-FR" dirty="0">
                <a:solidFill>
                  <a:srgbClr val="FF0000"/>
                </a:solidFill>
              </a:rPr>
              <a:t>2. Business machine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3. Déléguer pour piloter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EBA15D-CFC7-45BD-AFE4-391B039D90C1}"/>
              </a:ext>
            </a:extLst>
          </p:cNvPr>
          <p:cNvSpPr/>
          <p:nvPr/>
        </p:nvSpPr>
        <p:spPr>
          <a:xfrm>
            <a:off x="990355" y="3874042"/>
            <a:ext cx="3506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1. Valider votre client</a:t>
            </a:r>
          </a:p>
          <a:p>
            <a:r>
              <a:rPr lang="fr-FR" dirty="0">
                <a:solidFill>
                  <a:srgbClr val="FF0000"/>
                </a:solidFill>
              </a:rPr>
              <a:t>2. Votre offre</a:t>
            </a:r>
          </a:p>
          <a:p>
            <a:r>
              <a:rPr lang="fr-FR" dirty="0">
                <a:solidFill>
                  <a:srgbClr val="FF0000"/>
                </a:solidFill>
              </a:rPr>
              <a:t>3. Votre méthode</a:t>
            </a:r>
          </a:p>
          <a:p>
            <a:r>
              <a:rPr lang="fr-FR" dirty="0">
                <a:solidFill>
                  <a:srgbClr val="FF0000"/>
                </a:solidFill>
              </a:rPr>
              <a:t>4. Votre pricing</a:t>
            </a:r>
          </a:p>
          <a:p>
            <a:r>
              <a:rPr lang="fr-FR" dirty="0">
                <a:solidFill>
                  <a:srgbClr val="FF0000"/>
                </a:solidFill>
              </a:rPr>
              <a:t>5. Vos messages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DE4C64-4E1D-4A78-A35E-4290CB34F97D}"/>
              </a:ext>
            </a:extLst>
          </p:cNvPr>
          <p:cNvSpPr/>
          <p:nvPr/>
        </p:nvSpPr>
        <p:spPr>
          <a:xfrm>
            <a:off x="3513652" y="3635294"/>
            <a:ext cx="3506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1. Système</a:t>
            </a:r>
          </a:p>
          <a:p>
            <a:r>
              <a:rPr lang="fr-FR" dirty="0">
                <a:solidFill>
                  <a:srgbClr val="FF0000"/>
                </a:solidFill>
              </a:rPr>
              <a:t>2. Conversion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3. Résultats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B57DD7-0C64-4E4C-88B8-C8856DBE4EFE}"/>
              </a:ext>
            </a:extLst>
          </p:cNvPr>
          <p:cNvSpPr/>
          <p:nvPr/>
        </p:nvSpPr>
        <p:spPr>
          <a:xfrm>
            <a:off x="5173854" y="2789269"/>
            <a:ext cx="3506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1. Gérer le flux</a:t>
            </a:r>
          </a:p>
          <a:p>
            <a:r>
              <a:rPr lang="fr-FR" dirty="0">
                <a:solidFill>
                  <a:srgbClr val="FF0000"/>
                </a:solidFill>
              </a:rPr>
              <a:t>2. Tarifs et marge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3. Limiter les coûts</a:t>
            </a:r>
          </a:p>
        </p:txBody>
      </p:sp>
    </p:spTree>
    <p:extLst>
      <p:ext uri="{BB962C8B-B14F-4D97-AF65-F5344CB8AC3E}">
        <p14:creationId xmlns:p14="http://schemas.microsoft.com/office/powerpoint/2010/main" val="9174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"/>
    </mc:Choice>
    <mc:Fallback xmlns="">
      <p:transition spd="slow" advTm="38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D21756-8B7B-49FC-9A67-D5780D3A3E53}"/>
              </a:ext>
            </a:extLst>
          </p:cNvPr>
          <p:cNvSpPr/>
          <p:nvPr/>
        </p:nvSpPr>
        <p:spPr>
          <a:xfrm>
            <a:off x="0" y="0"/>
            <a:ext cx="12192000" cy="1481559"/>
          </a:xfrm>
          <a:prstGeom prst="rect">
            <a:avLst/>
          </a:prstGeom>
          <a:pattFill prst="dkDnDi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0569" cy="1400530"/>
          </a:xfrm>
        </p:spPr>
        <p:txBody>
          <a:bodyPr/>
          <a:lstStyle/>
          <a:p>
            <a:r>
              <a:rPr lang="fr-FR" dirty="0">
                <a:solidFill>
                  <a:srgbClr val="FF2D2D"/>
                </a:solidFill>
              </a:rPr>
              <a:t>Les 4 sources de trafic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57F9D2D-D71C-453B-B7E4-6E22914B6F23}"/>
              </a:ext>
            </a:extLst>
          </p:cNvPr>
          <p:cNvSpPr/>
          <p:nvPr/>
        </p:nvSpPr>
        <p:spPr>
          <a:xfrm>
            <a:off x="3646317" y="1755918"/>
            <a:ext cx="2704582" cy="2668211"/>
          </a:xfrm>
          <a:prstGeom prst="ellipse">
            <a:avLst/>
          </a:prstGeom>
          <a:solidFill>
            <a:srgbClr val="C50B4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Notoriété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62CCEFC-2870-4373-BB90-2763AFFF7281}"/>
              </a:ext>
            </a:extLst>
          </p:cNvPr>
          <p:cNvSpPr/>
          <p:nvPr/>
        </p:nvSpPr>
        <p:spPr>
          <a:xfrm>
            <a:off x="3619116" y="3936661"/>
            <a:ext cx="2704582" cy="2668211"/>
          </a:xfrm>
          <a:prstGeom prst="ellipse">
            <a:avLst/>
          </a:prstGeom>
          <a:solidFill>
            <a:srgbClr val="FFC000">
              <a:alpha val="7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Trafic gratuit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B397624-F0B7-4012-9C37-35EB88E3AB3F}"/>
              </a:ext>
            </a:extLst>
          </p:cNvPr>
          <p:cNvSpPr/>
          <p:nvPr/>
        </p:nvSpPr>
        <p:spPr>
          <a:xfrm>
            <a:off x="5970608" y="3936661"/>
            <a:ext cx="2704582" cy="2668211"/>
          </a:xfrm>
          <a:prstGeom prst="ellipse">
            <a:avLst/>
          </a:prstGeom>
          <a:solidFill>
            <a:srgbClr val="F62A2A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Abonnés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A1704DF-A5C9-44E7-A6B6-9F65A994D660}"/>
              </a:ext>
            </a:extLst>
          </p:cNvPr>
          <p:cNvSpPr/>
          <p:nvPr/>
        </p:nvSpPr>
        <p:spPr>
          <a:xfrm>
            <a:off x="5977286" y="1755918"/>
            <a:ext cx="2704582" cy="2668211"/>
          </a:xfrm>
          <a:prstGeom prst="ellipse">
            <a:avLst/>
          </a:prstGeom>
          <a:solidFill>
            <a:srgbClr val="FF6600">
              <a:alpha val="59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Trafic payant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CF47CD-BF01-45D0-91F8-FA4D8D661E01}"/>
              </a:ext>
            </a:extLst>
          </p:cNvPr>
          <p:cNvSpPr/>
          <p:nvPr/>
        </p:nvSpPr>
        <p:spPr>
          <a:xfrm>
            <a:off x="5762211" y="3779520"/>
            <a:ext cx="797085" cy="80467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12AF4D4-3056-43B3-98E2-1D9493986981}"/>
              </a:ext>
            </a:extLst>
          </p:cNvPr>
          <p:cNvCxnSpPr>
            <a:cxnSpLocks/>
          </p:cNvCxnSpPr>
          <p:nvPr/>
        </p:nvCxnSpPr>
        <p:spPr>
          <a:xfrm>
            <a:off x="9095882" y="1853248"/>
            <a:ext cx="0" cy="2016172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47D0A8C-0306-44BE-BE78-69345D469483}"/>
              </a:ext>
            </a:extLst>
          </p:cNvPr>
          <p:cNvCxnSpPr>
            <a:cxnSpLocks/>
          </p:cNvCxnSpPr>
          <p:nvPr/>
        </p:nvCxnSpPr>
        <p:spPr>
          <a:xfrm>
            <a:off x="9095882" y="4397660"/>
            <a:ext cx="0" cy="2016172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41D3B7A-077B-4585-A96B-7A007492CBC9}"/>
              </a:ext>
            </a:extLst>
          </p:cNvPr>
          <p:cNvCxnSpPr>
            <a:cxnSpLocks/>
          </p:cNvCxnSpPr>
          <p:nvPr/>
        </p:nvCxnSpPr>
        <p:spPr>
          <a:xfrm>
            <a:off x="3196388" y="1853248"/>
            <a:ext cx="0" cy="2016172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CD60CAC-9662-434A-9A24-88F37851465C}"/>
              </a:ext>
            </a:extLst>
          </p:cNvPr>
          <p:cNvCxnSpPr>
            <a:cxnSpLocks/>
          </p:cNvCxnSpPr>
          <p:nvPr/>
        </p:nvCxnSpPr>
        <p:spPr>
          <a:xfrm>
            <a:off x="3196388" y="4424129"/>
            <a:ext cx="0" cy="2016172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D3E2A225-A675-4F02-B274-8ACD934B5D9E}"/>
              </a:ext>
            </a:extLst>
          </p:cNvPr>
          <p:cNvSpPr txBox="1">
            <a:spLocks/>
          </p:cNvSpPr>
          <p:nvPr/>
        </p:nvSpPr>
        <p:spPr>
          <a:xfrm>
            <a:off x="9327979" y="1796489"/>
            <a:ext cx="2015524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Publicité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Affiliation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Partenariats</a:t>
            </a:r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7549349D-47EE-41BF-AC6F-9673AD0E2726}"/>
              </a:ext>
            </a:extLst>
          </p:cNvPr>
          <p:cNvSpPr txBox="1">
            <a:spLocks/>
          </p:cNvSpPr>
          <p:nvPr/>
        </p:nvSpPr>
        <p:spPr>
          <a:xfrm>
            <a:off x="234779" y="4473226"/>
            <a:ext cx="2691514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Liens entrants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Référencement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Partages réseaux sociaux</a:t>
            </a:r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71713F0C-7DA0-4BC9-8523-7477D39EBD43}"/>
              </a:ext>
            </a:extLst>
          </p:cNvPr>
          <p:cNvSpPr txBox="1">
            <a:spLocks/>
          </p:cNvSpPr>
          <p:nvPr/>
        </p:nvSpPr>
        <p:spPr>
          <a:xfrm>
            <a:off x="326132" y="1824869"/>
            <a:ext cx="2661860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Influence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Mentions médias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Bouche-à-oreille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Recommandations</a:t>
            </a:r>
            <a:br>
              <a:rPr lang="fr-FR" sz="1600" dirty="0">
                <a:solidFill>
                  <a:srgbClr val="0070C0"/>
                </a:solidFill>
              </a:rPr>
            </a:b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21A01BC7-3931-4CA1-AB4E-9D62D1FB7FEB}"/>
              </a:ext>
            </a:extLst>
          </p:cNvPr>
          <p:cNvSpPr txBox="1">
            <a:spLocks/>
          </p:cNvSpPr>
          <p:nvPr/>
        </p:nvSpPr>
        <p:spPr>
          <a:xfrm>
            <a:off x="9323903" y="4385138"/>
            <a:ext cx="2748647" cy="509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400"/>
              </a:spcBef>
              <a:spcAft>
                <a:spcPts val="400"/>
              </a:spcAft>
              <a:buClr>
                <a:srgbClr val="EC7946"/>
              </a:buClr>
              <a:buNone/>
            </a:pPr>
            <a:r>
              <a:rPr lang="fr-FR" sz="1600" dirty="0">
                <a:solidFill>
                  <a:srgbClr val="0070C0"/>
                </a:solidFill>
              </a:rPr>
              <a:t>Listes emails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Abonnés newsletters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Abonnés réseaux sociaux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Abonnés notifications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Abonnés chatbots</a:t>
            </a:r>
            <a:br>
              <a:rPr lang="fr-FR" sz="1600" dirty="0">
                <a:solidFill>
                  <a:srgbClr val="0070C0"/>
                </a:solidFill>
              </a:rPr>
            </a:br>
            <a:r>
              <a:rPr lang="fr-FR" sz="1600" dirty="0">
                <a:solidFill>
                  <a:srgbClr val="0070C0"/>
                </a:solidFill>
              </a:rPr>
              <a:t>Abonnés sms…</a:t>
            </a:r>
          </a:p>
        </p:txBody>
      </p:sp>
    </p:spTree>
    <p:extLst>
      <p:ext uri="{BB962C8B-B14F-4D97-AF65-F5344CB8AC3E}">
        <p14:creationId xmlns:p14="http://schemas.microsoft.com/office/powerpoint/2010/main" val="1449618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853</Words>
  <Application>Microsoft Office PowerPoint</Application>
  <PresentationFormat>Grand écran</PresentationFormat>
  <Paragraphs>200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1_Ion</vt:lpstr>
      <vt:lpstr>WEBINAIRE :  COMME PROMIS, VOICI  VOS BONUS</vt:lpstr>
      <vt:lpstr>3 briques pour un système efficace</vt:lpstr>
      <vt:lpstr>Etape #1 : Choisir parmi 8 méthodes</vt:lpstr>
      <vt:lpstr>Présentation PowerPoint</vt:lpstr>
      <vt:lpstr>Faire votre mix en fonction..</vt:lpstr>
      <vt:lpstr>Penser court, moyen et long terme</vt:lpstr>
      <vt:lpstr>Repenser 7 piliers pour passer un cap</vt:lpstr>
      <vt:lpstr>Les 4 phases de croissance</vt:lpstr>
      <vt:lpstr>Les 4 sources de trafic</vt:lpstr>
      <vt:lpstr>La matrice du client idéal</vt:lpstr>
      <vt:lpstr>La matrice des problèmes clients</vt:lpstr>
      <vt:lpstr>Présentation PowerPoint</vt:lpstr>
      <vt:lpstr>4 leviers pour scaler</vt:lpstr>
      <vt:lpstr>A quoi ressemble un système</vt:lpstr>
      <vt:lpstr>Type d’offre à privilégier        Tarifs praticables  Niveau technique        Objectif recherché  </vt:lpstr>
      <vt:lpstr>Penser points de contact &amp; confiance</vt:lpstr>
      <vt:lpstr>Pour cela, on utilise les tunnels de vente</vt:lpstr>
      <vt:lpstr>L’objectif du tunnel ?</vt:lpstr>
      <vt:lpstr>Et remplir votre agenda…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viard rudy</dc:creator>
  <cp:lastModifiedBy>viard rudy</cp:lastModifiedBy>
  <cp:revision>1000</cp:revision>
  <cp:lastPrinted>2019-06-16T08:22:28Z</cp:lastPrinted>
  <dcterms:created xsi:type="dcterms:W3CDTF">2015-10-07T08:53:20Z</dcterms:created>
  <dcterms:modified xsi:type="dcterms:W3CDTF">2021-03-09T11:36:04Z</dcterms:modified>
</cp:coreProperties>
</file>